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81" r:id="rId4"/>
    <p:sldMasterId id="2147483741" r:id="rId5"/>
    <p:sldMasterId id="2147484018" r:id="rId6"/>
    <p:sldMasterId id="2147484021" r:id="rId7"/>
    <p:sldMasterId id="2147484024" r:id="rId8"/>
    <p:sldMasterId id="2147484027" r:id="rId9"/>
  </p:sldMasterIdLst>
  <p:notesMasterIdLst>
    <p:notesMasterId r:id="rId74"/>
  </p:notesMasterIdLst>
  <p:sldIdLst>
    <p:sldId id="257" r:id="rId10"/>
    <p:sldId id="259" r:id="rId11"/>
    <p:sldId id="258" r:id="rId12"/>
    <p:sldId id="260" r:id="rId13"/>
    <p:sldId id="261" r:id="rId14"/>
    <p:sldId id="262" r:id="rId15"/>
    <p:sldId id="263" r:id="rId16"/>
    <p:sldId id="264" r:id="rId17"/>
    <p:sldId id="327"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6" r:id="rId36"/>
    <p:sldId id="282" r:id="rId37"/>
    <p:sldId id="283" r:id="rId38"/>
    <p:sldId id="284" r:id="rId39"/>
    <p:sldId id="285" r:id="rId40"/>
    <p:sldId id="310" r:id="rId41"/>
    <p:sldId id="287" r:id="rId42"/>
    <p:sldId id="288" r:id="rId43"/>
    <p:sldId id="323" r:id="rId44"/>
    <p:sldId id="332" r:id="rId45"/>
    <p:sldId id="289" r:id="rId46"/>
    <p:sldId id="311" r:id="rId47"/>
    <p:sldId id="290" r:id="rId48"/>
    <p:sldId id="291" r:id="rId49"/>
    <p:sldId id="292" r:id="rId50"/>
    <p:sldId id="293" r:id="rId51"/>
    <p:sldId id="294" r:id="rId52"/>
    <p:sldId id="295" r:id="rId53"/>
    <p:sldId id="322" r:id="rId54"/>
    <p:sldId id="312" r:id="rId55"/>
    <p:sldId id="296" r:id="rId56"/>
    <p:sldId id="297" r:id="rId57"/>
    <p:sldId id="313" r:id="rId58"/>
    <p:sldId id="314" r:id="rId59"/>
    <p:sldId id="315" r:id="rId60"/>
    <p:sldId id="316" r:id="rId61"/>
    <p:sldId id="317" r:id="rId62"/>
    <p:sldId id="331" r:id="rId63"/>
    <p:sldId id="318" r:id="rId64"/>
    <p:sldId id="325" r:id="rId65"/>
    <p:sldId id="326" r:id="rId66"/>
    <p:sldId id="324" r:id="rId67"/>
    <p:sldId id="319" r:id="rId68"/>
    <p:sldId id="320" r:id="rId69"/>
    <p:sldId id="330" r:id="rId70"/>
    <p:sldId id="328" r:id="rId71"/>
    <p:sldId id="329" r:id="rId72"/>
    <p:sldId id="321" r:id="rId73"/>
  </p:sldIdLst>
  <p:sldSz cx="9144000" cy="5143500" type="screen16x9"/>
  <p:notesSz cx="6858000" cy="9144000"/>
  <p:defaultTextStyle>
    <a:defPPr>
      <a:defRPr lang="sv-S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DC"/>
    <a:srgbClr val="1EBED2"/>
    <a:srgbClr val="B41E8C"/>
    <a:srgbClr val="F05A8C"/>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547" autoAdjust="0"/>
    <p:restoredTop sz="94643" autoAdjust="0"/>
  </p:normalViewPr>
  <p:slideViewPr>
    <p:cSldViewPr showGuides="1">
      <p:cViewPr varScale="1">
        <p:scale>
          <a:sx n="102" d="100"/>
          <a:sy n="102" d="100"/>
        </p:scale>
        <p:origin x="-101" y="-86"/>
      </p:cViewPr>
      <p:guideLst>
        <p:guide orient="horz" pos="1620"/>
        <p:guide orient="horz" pos="1048"/>
        <p:guide orient="horz" pos="1238"/>
        <p:guide orient="horz" pos="3162"/>
        <p:guide pos="2880"/>
        <p:guide pos="476"/>
        <p:guide pos="5136"/>
        <p:guide pos="328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cat>
            <c:numRef>
              <c:f>Sheet1!$B$5:$B$27</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Sheet1!$G$5:$G$27</c:f>
              <c:numCache>
                <c:formatCode>General</c:formatCode>
                <c:ptCount val="23"/>
                <c:pt idx="0">
                  <c:v>0</c:v>
                </c:pt>
                <c:pt idx="1">
                  <c:v>0</c:v>
                </c:pt>
                <c:pt idx="2">
                  <c:v>0</c:v>
                </c:pt>
                <c:pt idx="3">
                  <c:v>2</c:v>
                </c:pt>
                <c:pt idx="4">
                  <c:v>0</c:v>
                </c:pt>
                <c:pt idx="5">
                  <c:v>3</c:v>
                </c:pt>
                <c:pt idx="6">
                  <c:v>1</c:v>
                </c:pt>
                <c:pt idx="7">
                  <c:v>1</c:v>
                </c:pt>
                <c:pt idx="8">
                  <c:v>3</c:v>
                </c:pt>
                <c:pt idx="9">
                  <c:v>2</c:v>
                </c:pt>
                <c:pt idx="10">
                  <c:v>0</c:v>
                </c:pt>
                <c:pt idx="11">
                  <c:v>3</c:v>
                </c:pt>
                <c:pt idx="12">
                  <c:v>4</c:v>
                </c:pt>
                <c:pt idx="13">
                  <c:v>8</c:v>
                </c:pt>
                <c:pt idx="14">
                  <c:v>8</c:v>
                </c:pt>
                <c:pt idx="15">
                  <c:v>5</c:v>
                </c:pt>
                <c:pt idx="16">
                  <c:v>4</c:v>
                </c:pt>
                <c:pt idx="17">
                  <c:v>4</c:v>
                </c:pt>
                <c:pt idx="18">
                  <c:v>4</c:v>
                </c:pt>
                <c:pt idx="19">
                  <c:v>4</c:v>
                </c:pt>
                <c:pt idx="20">
                  <c:v>5</c:v>
                </c:pt>
                <c:pt idx="21">
                  <c:v>5</c:v>
                </c:pt>
                <c:pt idx="22">
                  <c:v>2</c:v>
                </c:pt>
              </c:numCache>
            </c:numRef>
          </c:val>
        </c:ser>
        <c:dLbls/>
        <c:axId val="94457856"/>
        <c:axId val="94459392"/>
      </c:barChart>
      <c:catAx>
        <c:axId val="94457856"/>
        <c:scaling>
          <c:orientation val="minMax"/>
        </c:scaling>
        <c:axPos val="b"/>
        <c:numFmt formatCode="General" sourceLinked="1"/>
        <c:tickLblPos val="nextTo"/>
        <c:crossAx val="94459392"/>
        <c:crosses val="autoZero"/>
        <c:auto val="1"/>
        <c:lblAlgn val="ctr"/>
        <c:lblOffset val="100"/>
      </c:catAx>
      <c:valAx>
        <c:axId val="94459392"/>
        <c:scaling>
          <c:orientation val="minMax"/>
        </c:scaling>
        <c:axPos val="l"/>
        <c:majorGridlines/>
        <c:numFmt formatCode="General" sourceLinked="1"/>
        <c:tickLblPos val="nextTo"/>
        <c:crossAx val="94457856"/>
        <c:crosses val="autoZero"/>
        <c:crossBetween val="between"/>
      </c:valAx>
    </c:plotArea>
    <c:plotVisOnly val="1"/>
    <c:dispBlanksAs val="gap"/>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hart>
    <c:plotArea>
      <c:layout/>
      <c:pieChart>
        <c:varyColors val="1"/>
        <c:ser>
          <c:idx val="0"/>
          <c:order val="0"/>
          <c:dLbls>
            <c:showVal val="1"/>
            <c:showLeaderLines val="1"/>
          </c:dLbls>
          <c:cat>
            <c:strRef>
              <c:f>Sheet1!$C$4:$F$4</c:f>
              <c:strCache>
                <c:ptCount val="4"/>
                <c:pt idx="0">
                  <c:v>HD</c:v>
                </c:pt>
                <c:pt idx="1">
                  <c:v>Hovrätt</c:v>
                </c:pt>
                <c:pt idx="2">
                  <c:v>Tingsrätt</c:v>
                </c:pt>
                <c:pt idx="3">
                  <c:v>AD</c:v>
                </c:pt>
              </c:strCache>
            </c:strRef>
          </c:cat>
          <c:val>
            <c:numRef>
              <c:f>Sheet1!$C$29:$F$29</c:f>
              <c:numCache>
                <c:formatCode>General</c:formatCode>
                <c:ptCount val="4"/>
                <c:pt idx="0">
                  <c:v>2</c:v>
                </c:pt>
                <c:pt idx="1">
                  <c:v>29</c:v>
                </c:pt>
                <c:pt idx="2">
                  <c:v>37</c:v>
                </c:pt>
                <c:pt idx="3">
                  <c:v>23</c:v>
                </c:pt>
              </c:numCache>
            </c:numRef>
          </c:val>
        </c:ser>
        <c:dLbls/>
        <c:firstSliceAng val="0"/>
      </c:pieChart>
    </c:plotArea>
    <c:legend>
      <c:legendPos val="r"/>
      <c:layout/>
    </c:legend>
    <c:plotVisOnly val="1"/>
    <c:dispBlanksAs val="zero"/>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
  <c:chart>
    <c:plotArea>
      <c:layout/>
      <c:pieChart>
        <c:varyColors val="1"/>
        <c:ser>
          <c:idx val="0"/>
          <c:order val="0"/>
          <c:dLbls>
            <c:showVal val="1"/>
            <c:showLeaderLines val="1"/>
          </c:dLbls>
          <c:cat>
            <c:strRef>
              <c:f>Sheet1!$B$33:$D$33</c:f>
              <c:strCache>
                <c:ptCount val="3"/>
                <c:pt idx="0">
                  <c:v>Tvistemål</c:v>
                </c:pt>
                <c:pt idx="1">
                  <c:v>FHL-brottmål</c:v>
                </c:pt>
                <c:pt idx="2">
                  <c:v>Närliggande brottmål (trolöshet och olovligt brukande)</c:v>
                </c:pt>
              </c:strCache>
            </c:strRef>
          </c:cat>
          <c:val>
            <c:numRef>
              <c:f>Sheet1!$B$34:$D$34</c:f>
              <c:numCache>
                <c:formatCode>General</c:formatCode>
                <c:ptCount val="3"/>
                <c:pt idx="0">
                  <c:v>91</c:v>
                </c:pt>
                <c:pt idx="1">
                  <c:v>8</c:v>
                </c:pt>
                <c:pt idx="2">
                  <c:v>6</c:v>
                </c:pt>
              </c:numCache>
            </c:numRef>
          </c:val>
        </c:ser>
        <c:dLbls/>
        <c:firstSliceAng val="0"/>
      </c:pieChart>
    </c:plotArea>
    <c:legend>
      <c:legendPos val="r"/>
      <c:layout/>
      <c:txPr>
        <a:bodyPr/>
        <a:lstStyle/>
        <a:p>
          <a:pPr>
            <a:defRPr sz="900"/>
          </a:pPr>
          <a:endParaRPr lang="en-US"/>
        </a:p>
      </c:txPr>
    </c:legend>
    <c:plotVisOnly val="1"/>
    <c:dispBlanksAs val="zero"/>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413D94-3568-430B-B9FA-B459432785AD}" type="datetimeFigureOut">
              <a:rPr lang="sv-SE"/>
              <a:pPr>
                <a:defRPr/>
              </a:pPr>
              <a:t>2014-04-09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805B6D-668E-4817-B2C5-05C7A26BA91D}" type="slidenum">
              <a:rPr lang="sv-SE"/>
              <a:pPr>
                <a:defRPr/>
              </a:pPr>
              <a:t>‹#›</a:t>
            </a:fld>
            <a:endParaRPr lang="sv-SE"/>
          </a:p>
        </p:txBody>
      </p:sp>
    </p:spTree>
    <p:extLst>
      <p:ext uri="{BB962C8B-B14F-4D97-AF65-F5344CB8AC3E}">
        <p14:creationId xmlns:p14="http://schemas.microsoft.com/office/powerpoint/2010/main" xmlns="" val="466361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5" name="Picture 11" descr="Delphi_logo_word_black2.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p:nvPr>
        </p:nvSpPr>
        <p:spPr>
          <a:xfrm>
            <a:off x="683568" y="2499745"/>
            <a:ext cx="4678288" cy="936104"/>
          </a:xfrm>
        </p:spPr>
        <p:txBody>
          <a:bodyPr>
            <a:normAutofit/>
          </a:bodyPr>
          <a:lstStyle>
            <a:lvl1pPr algn="l" rtl="0" fontAlgn="base">
              <a:lnSpc>
                <a:spcPts val="2863"/>
              </a:lnSpc>
              <a:spcBef>
                <a:spcPct val="0"/>
              </a:spcBef>
              <a:spcAft>
                <a:spcPct val="0"/>
              </a:spcAft>
              <a:defRPr lang="sv-SE" sz="2800" b="1" kern="1200" baseline="0" dirty="0">
                <a:solidFill>
                  <a:schemeClr val="bg1"/>
                </a:solidFill>
                <a:latin typeface="Calibri" pitchFamily="34" charset="0"/>
                <a:ea typeface="+mn-ea"/>
                <a:cs typeface="Arial" pitchFamily="34" charset="0"/>
              </a:defRPr>
            </a:lvl1pPr>
          </a:lstStyle>
          <a:p>
            <a:r>
              <a:rPr lang="en-US" smtClean="0"/>
              <a:t>Click to edit Master title style</a:t>
            </a:r>
            <a:endParaRPr lang="sv-SE" dirty="0"/>
          </a:p>
        </p:txBody>
      </p:sp>
      <p:sp>
        <p:nvSpPr>
          <p:cNvPr id="3" name="Underrubrik 2"/>
          <p:cNvSpPr>
            <a:spLocks noGrp="1"/>
          </p:cNvSpPr>
          <p:nvPr>
            <p:ph type="subTitle" idx="1"/>
          </p:nvPr>
        </p:nvSpPr>
        <p:spPr>
          <a:xfrm>
            <a:off x="683568" y="3507854"/>
            <a:ext cx="4680520" cy="666378"/>
          </a:xfrm>
        </p:spPr>
        <p:txBody>
          <a:bodyPr>
            <a:normAutofit/>
          </a:bodyPr>
          <a:lstStyle>
            <a:lvl1pPr marL="0" indent="0" algn="l" rtl="0" fontAlgn="base">
              <a:spcBef>
                <a:spcPct val="0"/>
              </a:spcBef>
              <a:spcAft>
                <a:spcPct val="0"/>
              </a:spcAft>
              <a:buNone/>
              <a:defRPr lang="sv-SE" sz="1600" kern="1200" baseline="0" dirty="0">
                <a:solidFill>
                  <a:schemeClr val="bg1"/>
                </a:solidFill>
                <a:latin typeface="Calibri"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Tree>
    <p:extLst>
      <p:ext uri="{BB962C8B-B14F-4D97-AF65-F5344CB8AC3E}">
        <p14:creationId xmlns:p14="http://schemas.microsoft.com/office/powerpoint/2010/main" xmlns="" val="50288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rutor (punktlista)">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lvl1pPr>
          </a:lstStyle>
          <a:p>
            <a:pPr lvl="0"/>
            <a:r>
              <a:rPr lang="en-US" smtClean="0"/>
              <a:t>Click to edit Master title style</a:t>
            </a:r>
            <a:endParaRPr lang="sv-SE" dirty="0" smtClean="0"/>
          </a:p>
        </p:txBody>
      </p:sp>
      <p:sp>
        <p:nvSpPr>
          <p:cNvPr id="6"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tx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tx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tx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tx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tx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tx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tx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tx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datum 1"/>
          <p:cNvSpPr>
            <a:spLocks noGrp="1"/>
          </p:cNvSpPr>
          <p:nvPr>
            <p:ph type="dt" sz="half" idx="13"/>
          </p:nvPr>
        </p:nvSpPr>
        <p:spPr>
          <a:ln/>
        </p:spPr>
        <p:txBody>
          <a:bodyPr/>
          <a:lstStyle>
            <a:lvl1pPr>
              <a:defRPr/>
            </a:lvl1pPr>
          </a:lstStyle>
          <a:p>
            <a:pPr>
              <a:defRPr/>
            </a:pPr>
            <a:endParaRPr/>
          </a:p>
        </p:txBody>
      </p:sp>
      <p:sp>
        <p:nvSpPr>
          <p:cNvPr id="9"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15"/>
          </p:nvPr>
        </p:nvSpPr>
        <p:spPr>
          <a:ln/>
        </p:spPr>
        <p:txBody>
          <a:bodyPr/>
          <a:lstStyle>
            <a:lvl1pPr>
              <a:defRPr/>
            </a:lvl1pPr>
          </a:lstStyle>
          <a:p>
            <a:pPr>
              <a:defRPr/>
            </a:pPr>
            <a:fld id="{63342159-1BF1-4F19-990A-DD6396F0D9CC}" type="slidenum">
              <a:rPr lang="sv-SE"/>
              <a:pPr>
                <a:defRPr/>
              </a:pPr>
              <a:t>‹#›</a:t>
            </a:fld>
            <a:endParaRPr lang="sv-SE" dirty="0"/>
          </a:p>
        </p:txBody>
      </p:sp>
    </p:spTree>
    <p:extLst>
      <p:ext uri="{BB962C8B-B14F-4D97-AF65-F5344CB8AC3E}">
        <p14:creationId xmlns:p14="http://schemas.microsoft.com/office/powerpoint/2010/main" xmlns="" val="30507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å textruta (punktlista)">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lvl1pPr>
          </a:lstStyle>
          <a:p>
            <a:pPr lvl="0"/>
            <a:r>
              <a:rPr lang="en-US" smtClean="0"/>
              <a:t>Click to edit Master title style</a:t>
            </a:r>
            <a:endParaRPr lang="sv-SE" dirty="0" smtClean="0"/>
          </a:p>
        </p:txBody>
      </p:sp>
      <p:sp>
        <p:nvSpPr>
          <p:cNvPr id="7" name="Platshållare för innehåll 2"/>
          <p:cNvSpPr>
            <a:spLocks noGrp="1"/>
          </p:cNvSpPr>
          <p:nvPr>
            <p:ph idx="1"/>
          </p:nvPr>
        </p:nvSpPr>
        <p:spPr>
          <a:xfrm>
            <a:off x="374650" y="1419622"/>
            <a:ext cx="8229600" cy="2990850"/>
          </a:xfrm>
          <a:prstGeom prst="rect">
            <a:avLst/>
          </a:prstGeom>
        </p:spPr>
        <p:txBody>
          <a:bodyPr>
            <a:normAutofit/>
          </a:bodyPr>
          <a:lstStyle>
            <a:lvl1pPr marL="293688" indent="-293688" algn="l" rtl="0" eaLnBrk="0" fontAlgn="base" hangingPunct="0">
              <a:spcBef>
                <a:spcPct val="20000"/>
              </a:spcBef>
              <a:spcAft>
                <a:spcPct val="0"/>
              </a:spcAft>
              <a:buClr>
                <a:schemeClr val="bg1"/>
              </a:buClr>
              <a:buSzPct val="100000"/>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chemeClr val="bg1"/>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chemeClr val="bg1"/>
              </a:buClr>
              <a:buSzPct val="100000"/>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chemeClr val="bg1"/>
              </a:buClr>
              <a:buSzPct val="100000"/>
              <a:defRPr lang="sv-SE" sz="1200" dirty="0">
                <a:solidFill>
                  <a:schemeClr val="tx1"/>
                </a:solidFill>
                <a:latin typeface="Calibri"/>
                <a:ea typeface="ヒラギノ角ゴ Pro W3" pitchFamily="-108" charset="-128"/>
                <a:cs typeface="Calibri"/>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6" name="Platshållare för sidfot 4"/>
          <p:cNvSpPr>
            <a:spLocks noGrp="1"/>
          </p:cNvSpPr>
          <p:nvPr>
            <p:ph type="ftr" sz="quarter" idx="11"/>
          </p:nvPr>
        </p:nvSpPr>
        <p:spPr/>
        <p:txBody>
          <a:bodyPr/>
          <a:lstStyle>
            <a:lvl1pPr>
              <a:defRPr/>
            </a:lvl1pPr>
          </a:lstStyle>
          <a:p>
            <a:pPr>
              <a:defRPr/>
            </a:pPr>
            <a:r>
              <a:rPr lang="sv-SE" smtClean="0"/>
              <a:t>Utvecklingstendenser i skyddet för företagshemligheter</a:t>
            </a:r>
            <a:endParaRPr/>
          </a:p>
        </p:txBody>
      </p:sp>
      <p:sp>
        <p:nvSpPr>
          <p:cNvPr id="8" name="Rectangle 4"/>
          <p:cNvSpPr>
            <a:spLocks noGrp="1" noChangeArrowheads="1"/>
          </p:cNvSpPr>
          <p:nvPr>
            <p:ph type="sldNum" sz="quarter" idx="12"/>
          </p:nvPr>
        </p:nvSpPr>
        <p:spPr>
          <a:ln/>
        </p:spPr>
        <p:txBody>
          <a:bodyPr/>
          <a:lstStyle>
            <a:lvl1pPr>
              <a:defRPr/>
            </a:lvl1pPr>
          </a:lstStyle>
          <a:p>
            <a:pPr>
              <a:defRPr/>
            </a:pPr>
            <a:fld id="{B6196EFF-5353-46B1-B11F-25E629A2AA48}" type="slidenum">
              <a:rPr lang="sv-SE"/>
              <a:pPr>
                <a:defRPr/>
              </a:pPr>
              <a:t>‹#›</a:t>
            </a:fld>
            <a:endParaRPr lang="sv-SE" dirty="0"/>
          </a:p>
        </p:txBody>
      </p:sp>
    </p:spTree>
    <p:extLst>
      <p:ext uri="{BB962C8B-B14F-4D97-AF65-F5344CB8AC3E}">
        <p14:creationId xmlns:p14="http://schemas.microsoft.com/office/powerpoint/2010/main" xmlns="" val="397916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å textruta (ej punktlista)">
    <p:spTree>
      <p:nvGrpSpPr>
        <p:cNvPr id="1" name=""/>
        <p:cNvGrpSpPr/>
        <p:nvPr/>
      </p:nvGrpSpPr>
      <p:grpSpPr>
        <a:xfrm>
          <a:off x="0" y="0"/>
          <a:ext cx="0" cy="0"/>
          <a:chOff x="0" y="0"/>
          <a:chExt cx="0" cy="0"/>
        </a:xfrm>
      </p:grpSpPr>
      <p:sp>
        <p:nvSpPr>
          <p:cNvPr id="6" name="Platshållare för innehåll 2"/>
          <p:cNvSpPr>
            <a:spLocks noGrp="1"/>
          </p:cNvSpPr>
          <p:nvPr>
            <p:ph idx="1"/>
          </p:nvPr>
        </p:nvSpPr>
        <p:spPr>
          <a:xfrm>
            <a:off x="633328" y="1419622"/>
            <a:ext cx="8229600" cy="2990850"/>
          </a:xfrm>
          <a:prstGeom prst="rect">
            <a:avLst/>
          </a:prstGeom>
        </p:spPr>
        <p:txBody>
          <a:bodyPr>
            <a:normAutofit/>
          </a:bodyPr>
          <a:lstStyle>
            <a:lvl1pPr marL="0" indent="0" algn="l" rtl="0" eaLnBrk="0" fontAlgn="base" hangingPunct="0">
              <a:spcBef>
                <a:spcPts val="0"/>
              </a:spcBef>
              <a:spcAft>
                <a:spcPct val="0"/>
              </a:spcAft>
              <a:buSzPct val="100000"/>
              <a:buNone/>
              <a:defRPr lang="sv-SE" sz="1600" dirty="0" smtClean="0">
                <a:solidFill>
                  <a:schemeClr val="tx1"/>
                </a:solidFill>
                <a:latin typeface="Calibri"/>
                <a:ea typeface="ヒラギノ角ゴ Pro W3" pitchFamily="-108" charset="-128"/>
                <a:cs typeface="Calibri"/>
              </a:defRPr>
            </a:lvl1pPr>
            <a:lvl2pPr marL="0" indent="0" algn="l" rtl="0" eaLnBrk="0" fontAlgn="base" hangingPunct="0">
              <a:spcBef>
                <a:spcPts val="0"/>
              </a:spcBef>
              <a:spcAft>
                <a:spcPct val="0"/>
              </a:spcAft>
              <a:buSzPct val="100000"/>
              <a:buNone/>
              <a:defRPr lang="sv-SE" sz="1500" dirty="0" smtClean="0">
                <a:solidFill>
                  <a:schemeClr val="tx1"/>
                </a:solidFill>
                <a:latin typeface="Calibri"/>
                <a:ea typeface="ヒラギノ角ゴ Pro W3" pitchFamily="-108" charset="-128"/>
                <a:cs typeface="Calibri"/>
              </a:defRPr>
            </a:lvl2pPr>
            <a:lvl3pPr marL="0" indent="0" algn="l" rtl="0" eaLnBrk="0" fontAlgn="base" hangingPunct="0">
              <a:spcBef>
                <a:spcPts val="0"/>
              </a:spcBef>
              <a:spcAft>
                <a:spcPct val="0"/>
              </a:spcAft>
              <a:buSzPct val="100000"/>
              <a:buNone/>
              <a:tabLst/>
              <a:defRPr lang="sv-SE" sz="1400" dirty="0" smtClean="0">
                <a:solidFill>
                  <a:schemeClr val="tx1"/>
                </a:solidFill>
                <a:latin typeface="Calibri"/>
                <a:ea typeface="ヒラギノ角ゴ Pro W3" pitchFamily="-108" charset="-128"/>
                <a:cs typeface="Calibri"/>
              </a:defRPr>
            </a:lvl3pPr>
            <a:lvl4pPr marL="0" indent="0" algn="l" rtl="0" eaLnBrk="0" fontAlgn="base" hangingPunct="0">
              <a:spcBef>
                <a:spcPts val="0"/>
              </a:spcBef>
              <a:spcAft>
                <a:spcPct val="0"/>
              </a:spcAft>
              <a:buSzPct val="100000"/>
              <a:buNone/>
              <a:defRPr lang="sv-SE" sz="1300" dirty="0" smtClean="0">
                <a:solidFill>
                  <a:schemeClr val="tx1"/>
                </a:solidFill>
                <a:latin typeface="Calibri"/>
                <a:ea typeface="ヒラギノ角ゴ Pro W3" pitchFamily="-108" charset="-128"/>
                <a:cs typeface="Calibri"/>
              </a:defRPr>
            </a:lvl4pPr>
            <a:lvl5pPr marL="0" indent="0" algn="l" rtl="0" eaLnBrk="0" fontAlgn="base" hangingPunct="0">
              <a:spcBef>
                <a:spcPts val="0"/>
              </a:spcBef>
              <a:spcAft>
                <a:spcPct val="0"/>
              </a:spcAft>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7"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lvl1pPr>
          </a:lstStyle>
          <a:p>
            <a:pPr lvl="0"/>
            <a:r>
              <a:rPr lang="en-US" smtClean="0"/>
              <a:t>Click to edit Master title style</a:t>
            </a:r>
            <a:endParaRPr lang="sv-SE" dirty="0" smtClean="0"/>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5" name="Platshållare för sidfot 4"/>
          <p:cNvSpPr>
            <a:spLocks noGrp="1"/>
          </p:cNvSpPr>
          <p:nvPr>
            <p:ph type="ftr" sz="quarter" idx="11"/>
          </p:nvPr>
        </p:nvSpPr>
        <p:spPr/>
        <p:txBody>
          <a:bodyPr/>
          <a:lstStyle>
            <a:lvl1pPr>
              <a:defRPr/>
            </a:lvl1pPr>
          </a:lstStyle>
          <a:p>
            <a:pPr>
              <a:defRPr/>
            </a:pPr>
            <a:r>
              <a:rPr lang="sv-SE" smtClean="0"/>
              <a:t>Utvecklingstendenser i skyddet för företagshemligheter</a:t>
            </a:r>
            <a:endParaRPr/>
          </a:p>
        </p:txBody>
      </p:sp>
      <p:sp>
        <p:nvSpPr>
          <p:cNvPr id="8" name="Rectangle 4"/>
          <p:cNvSpPr>
            <a:spLocks noGrp="1" noChangeArrowheads="1"/>
          </p:cNvSpPr>
          <p:nvPr>
            <p:ph type="sldNum" sz="quarter" idx="12"/>
          </p:nvPr>
        </p:nvSpPr>
        <p:spPr>
          <a:ln/>
        </p:spPr>
        <p:txBody>
          <a:bodyPr/>
          <a:lstStyle>
            <a:lvl1pPr>
              <a:defRPr/>
            </a:lvl1pPr>
          </a:lstStyle>
          <a:p>
            <a:pPr>
              <a:defRPr/>
            </a:pPr>
            <a:fld id="{1B1F82C9-E1BA-4C02-BC01-0CD8B5E29AF1}" type="slidenum">
              <a:rPr lang="sv-SE"/>
              <a:pPr>
                <a:defRPr/>
              </a:pPr>
              <a:t>‹#›</a:t>
            </a:fld>
            <a:endParaRPr lang="sv-SE" dirty="0"/>
          </a:p>
        </p:txBody>
      </p:sp>
    </p:spTree>
    <p:extLst>
      <p:ext uri="{BB962C8B-B14F-4D97-AF65-F5344CB8AC3E}">
        <p14:creationId xmlns:p14="http://schemas.microsoft.com/office/powerpoint/2010/main" xmlns="" val="179130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6"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datum 1"/>
          <p:cNvSpPr>
            <a:spLocks noGrp="1"/>
          </p:cNvSpPr>
          <p:nvPr>
            <p:ph type="dt" sz="half" idx="13"/>
          </p:nvPr>
        </p:nvSpPr>
        <p:spPr>
          <a:ln/>
        </p:spPr>
        <p:txBody>
          <a:bodyPr/>
          <a:lstStyle>
            <a:lvl1pPr>
              <a:defRPr/>
            </a:lvl1pPr>
          </a:lstStyle>
          <a:p>
            <a:pPr>
              <a:defRPr/>
            </a:pPr>
            <a:endParaRPr/>
          </a:p>
        </p:txBody>
      </p:sp>
      <p:sp>
        <p:nvSpPr>
          <p:cNvPr id="9"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15"/>
          </p:nvPr>
        </p:nvSpPr>
        <p:spPr>
          <a:ln/>
        </p:spPr>
        <p:txBody>
          <a:bodyPr/>
          <a:lstStyle>
            <a:lvl1pPr>
              <a:defRPr/>
            </a:lvl1pPr>
          </a:lstStyle>
          <a:p>
            <a:pPr>
              <a:defRPr/>
            </a:pPr>
            <a:fld id="{2E09F339-CF40-428C-9A58-BEE72D98813E}" type="slidenum">
              <a:rPr lang="sv-SE"/>
              <a:pPr>
                <a:defRPr/>
              </a:pPr>
              <a:t>‹#›</a:t>
            </a:fld>
            <a:endParaRPr lang="sv-SE" dirty="0"/>
          </a:p>
        </p:txBody>
      </p:sp>
    </p:spTree>
    <p:extLst>
      <p:ext uri="{BB962C8B-B14F-4D97-AF65-F5344CB8AC3E}">
        <p14:creationId xmlns:p14="http://schemas.microsoft.com/office/powerpoint/2010/main" xmlns="" val="196527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633328" y="1419622"/>
            <a:ext cx="8229600" cy="2990850"/>
          </a:xfrm>
          <a:prstGeom prst="rect">
            <a:avLst/>
          </a:prstGeom>
        </p:spPr>
        <p:txBody>
          <a:bodyPr>
            <a:normAutofit/>
          </a:bodyPr>
          <a:lstStyle>
            <a:lvl1pPr marL="0" indent="0" algn="l" rtl="0" eaLnBrk="0" fontAlgn="base" hangingPunct="0">
              <a:spcBef>
                <a:spcPts val="0"/>
              </a:spcBef>
              <a:spcAft>
                <a:spcPct val="0"/>
              </a:spcAft>
              <a:buSzPct val="100000"/>
              <a:buNone/>
              <a:defRPr lang="sv-SE" sz="1600" dirty="0" smtClean="0">
                <a:solidFill>
                  <a:schemeClr val="bg1"/>
                </a:solidFill>
                <a:latin typeface="Calibri"/>
                <a:ea typeface="ヒラギノ角ゴ Pro W3" pitchFamily="-108" charset="-128"/>
                <a:cs typeface="Calibri"/>
              </a:defRPr>
            </a:lvl1pPr>
            <a:lvl2pPr marL="0" indent="0" algn="l" rtl="0" eaLnBrk="0" fontAlgn="base" hangingPunct="0">
              <a:spcBef>
                <a:spcPts val="0"/>
              </a:spcBef>
              <a:spcAft>
                <a:spcPct val="0"/>
              </a:spcAft>
              <a:buSzPct val="100000"/>
              <a:buNone/>
              <a:defRPr lang="sv-SE" sz="1500" dirty="0" smtClean="0">
                <a:solidFill>
                  <a:schemeClr val="tx1"/>
                </a:solidFill>
                <a:latin typeface="Calibri"/>
                <a:ea typeface="ヒラギノ角ゴ Pro W3" pitchFamily="-108" charset="-128"/>
                <a:cs typeface="Calibri"/>
              </a:defRPr>
            </a:lvl2pPr>
            <a:lvl3pPr marL="0" indent="0" algn="l" rtl="0" eaLnBrk="0" fontAlgn="base" hangingPunct="0">
              <a:spcBef>
                <a:spcPts val="0"/>
              </a:spcBef>
              <a:spcAft>
                <a:spcPct val="0"/>
              </a:spcAft>
              <a:buSzPct val="100000"/>
              <a:buNone/>
              <a:tabLst/>
              <a:defRPr lang="sv-SE" sz="1400" dirty="0" smtClean="0">
                <a:solidFill>
                  <a:schemeClr val="tx1"/>
                </a:solidFill>
                <a:latin typeface="Calibri"/>
                <a:ea typeface="ヒラギノ角ゴ Pro W3" pitchFamily="-108" charset="-128"/>
                <a:cs typeface="Calibri"/>
              </a:defRPr>
            </a:lvl3pPr>
            <a:lvl4pPr marL="0" indent="0" algn="l" rtl="0" eaLnBrk="0" fontAlgn="base" hangingPunct="0">
              <a:spcBef>
                <a:spcPts val="0"/>
              </a:spcBef>
              <a:spcAft>
                <a:spcPct val="0"/>
              </a:spcAft>
              <a:buSzPct val="100000"/>
              <a:buNone/>
              <a:defRPr lang="sv-SE" sz="1300" dirty="0" smtClean="0">
                <a:solidFill>
                  <a:schemeClr val="tx1"/>
                </a:solidFill>
                <a:latin typeface="Calibri"/>
                <a:ea typeface="ヒラギノ角ゴ Pro W3" pitchFamily="-108" charset="-128"/>
                <a:cs typeface="Calibri"/>
              </a:defRPr>
            </a:lvl4pPr>
            <a:lvl5pPr marL="0" indent="0" algn="l" rtl="0" eaLnBrk="0" fontAlgn="base" hangingPunct="0">
              <a:spcBef>
                <a:spcPts val="0"/>
              </a:spcBef>
              <a:spcAft>
                <a:spcPct val="0"/>
              </a:spcAft>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6"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7" name="Platshållare för sidfot 4"/>
          <p:cNvSpPr>
            <a:spLocks noGrp="1"/>
          </p:cNvSpPr>
          <p:nvPr>
            <p:ph type="ftr" sz="quarter" idx="11"/>
          </p:nvPr>
        </p:nvSpPr>
        <p:spPr/>
        <p:txBody>
          <a:bodyPr/>
          <a:lstStyle>
            <a:lvl1pPr>
              <a:defRPr/>
            </a:lvl1pPr>
          </a:lstStyle>
          <a:p>
            <a:pPr>
              <a:defRPr/>
            </a:pPr>
            <a:r>
              <a:rPr lang="sv-SE" smtClean="0"/>
              <a:t>Utvecklingstendenser i skyddet för företagshemligheter</a:t>
            </a:r>
            <a:endParaRPr/>
          </a:p>
        </p:txBody>
      </p:sp>
      <p:sp>
        <p:nvSpPr>
          <p:cNvPr id="8" name="Rectangle 4"/>
          <p:cNvSpPr>
            <a:spLocks noGrp="1" noChangeArrowheads="1"/>
          </p:cNvSpPr>
          <p:nvPr>
            <p:ph type="sldNum" sz="quarter" idx="12"/>
          </p:nvPr>
        </p:nvSpPr>
        <p:spPr>
          <a:ln/>
        </p:spPr>
        <p:txBody>
          <a:bodyPr/>
          <a:lstStyle>
            <a:lvl1pPr>
              <a:defRPr/>
            </a:lvl1pPr>
          </a:lstStyle>
          <a:p>
            <a:pPr>
              <a:defRPr/>
            </a:pPr>
            <a:fld id="{D4E9B705-DA30-4869-877F-F71466367DAE}" type="slidenum">
              <a:rPr lang="sv-SE"/>
              <a:pPr>
                <a:defRPr/>
              </a:pPr>
              <a:t>‹#›</a:t>
            </a:fld>
            <a:endParaRPr lang="sv-SE" dirty="0"/>
          </a:p>
        </p:txBody>
      </p:sp>
    </p:spTree>
    <p:extLst>
      <p:ext uri="{BB962C8B-B14F-4D97-AF65-F5344CB8AC3E}">
        <p14:creationId xmlns:p14="http://schemas.microsoft.com/office/powerpoint/2010/main" xmlns="" val="13073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6"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datum 1"/>
          <p:cNvSpPr>
            <a:spLocks noGrp="1"/>
          </p:cNvSpPr>
          <p:nvPr>
            <p:ph type="dt" sz="half" idx="13"/>
          </p:nvPr>
        </p:nvSpPr>
        <p:spPr>
          <a:ln/>
        </p:spPr>
        <p:txBody>
          <a:bodyPr/>
          <a:lstStyle>
            <a:lvl1pPr>
              <a:defRPr/>
            </a:lvl1pPr>
          </a:lstStyle>
          <a:p>
            <a:pPr>
              <a:defRPr/>
            </a:pPr>
            <a:endParaRPr/>
          </a:p>
        </p:txBody>
      </p:sp>
      <p:sp>
        <p:nvSpPr>
          <p:cNvPr id="9"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15"/>
          </p:nvPr>
        </p:nvSpPr>
        <p:spPr>
          <a:ln/>
        </p:spPr>
        <p:txBody>
          <a:bodyPr/>
          <a:lstStyle>
            <a:lvl1pPr>
              <a:defRPr/>
            </a:lvl1pPr>
          </a:lstStyle>
          <a:p>
            <a:pPr>
              <a:defRPr/>
            </a:pPr>
            <a:fld id="{4BA4FA38-99DC-41A5-ADDE-3538D3CA91F1}" type="slidenum">
              <a:rPr lang="sv-SE"/>
              <a:pPr>
                <a:defRPr/>
              </a:pPr>
              <a:t>‹#›</a:t>
            </a:fld>
            <a:endParaRPr lang="sv-SE" dirty="0"/>
          </a:p>
        </p:txBody>
      </p:sp>
    </p:spTree>
    <p:extLst>
      <p:ext uri="{BB962C8B-B14F-4D97-AF65-F5344CB8AC3E}">
        <p14:creationId xmlns:p14="http://schemas.microsoft.com/office/powerpoint/2010/main" xmlns="" val="250553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633328" y="1419622"/>
            <a:ext cx="8229600" cy="2990850"/>
          </a:xfrm>
          <a:prstGeom prst="rect">
            <a:avLst/>
          </a:prstGeom>
        </p:spPr>
        <p:txBody>
          <a:bodyPr>
            <a:normAutofit/>
          </a:bodyPr>
          <a:lstStyle>
            <a:lvl1pPr marL="0" indent="0" algn="l" rtl="0" eaLnBrk="0" fontAlgn="base" hangingPunct="0">
              <a:spcBef>
                <a:spcPts val="0"/>
              </a:spcBef>
              <a:spcAft>
                <a:spcPct val="0"/>
              </a:spcAft>
              <a:buSzPct val="100000"/>
              <a:buNone/>
              <a:defRPr lang="sv-SE" sz="1600" dirty="0" smtClean="0">
                <a:solidFill>
                  <a:schemeClr val="bg1"/>
                </a:solidFill>
                <a:latin typeface="Calibri"/>
                <a:ea typeface="ヒラギノ角ゴ Pro W3" pitchFamily="-108" charset="-128"/>
                <a:cs typeface="Calibri"/>
              </a:defRPr>
            </a:lvl1pPr>
            <a:lvl2pPr marL="0" indent="0" algn="l" rtl="0" eaLnBrk="0" fontAlgn="base" hangingPunct="0">
              <a:spcBef>
                <a:spcPts val="0"/>
              </a:spcBef>
              <a:spcAft>
                <a:spcPct val="0"/>
              </a:spcAft>
              <a:buSzPct val="100000"/>
              <a:buNone/>
              <a:defRPr lang="sv-SE" sz="1500" dirty="0" smtClean="0">
                <a:solidFill>
                  <a:schemeClr val="tx1"/>
                </a:solidFill>
                <a:latin typeface="Calibri"/>
                <a:ea typeface="ヒラギノ角ゴ Pro W3" pitchFamily="-108" charset="-128"/>
                <a:cs typeface="Calibri"/>
              </a:defRPr>
            </a:lvl2pPr>
            <a:lvl3pPr marL="0" indent="0" algn="l" rtl="0" eaLnBrk="0" fontAlgn="base" hangingPunct="0">
              <a:spcBef>
                <a:spcPts val="0"/>
              </a:spcBef>
              <a:spcAft>
                <a:spcPct val="0"/>
              </a:spcAft>
              <a:buSzPct val="100000"/>
              <a:buNone/>
              <a:tabLst/>
              <a:defRPr lang="sv-SE" sz="1400" dirty="0" smtClean="0">
                <a:solidFill>
                  <a:schemeClr val="tx1"/>
                </a:solidFill>
                <a:latin typeface="Calibri"/>
                <a:ea typeface="ヒラギノ角ゴ Pro W3" pitchFamily="-108" charset="-128"/>
                <a:cs typeface="Calibri"/>
              </a:defRPr>
            </a:lvl3pPr>
            <a:lvl4pPr marL="0" indent="0" algn="l" rtl="0" eaLnBrk="0" fontAlgn="base" hangingPunct="0">
              <a:spcBef>
                <a:spcPts val="0"/>
              </a:spcBef>
              <a:spcAft>
                <a:spcPct val="0"/>
              </a:spcAft>
              <a:buSzPct val="100000"/>
              <a:buNone/>
              <a:defRPr lang="sv-SE" sz="1300" dirty="0" smtClean="0">
                <a:solidFill>
                  <a:schemeClr val="tx1"/>
                </a:solidFill>
                <a:latin typeface="Calibri"/>
                <a:ea typeface="ヒラギノ角ゴ Pro W3" pitchFamily="-108" charset="-128"/>
                <a:cs typeface="Calibri"/>
              </a:defRPr>
            </a:lvl4pPr>
            <a:lvl5pPr marL="0" indent="0" algn="l" rtl="0" eaLnBrk="0" fontAlgn="base" hangingPunct="0">
              <a:spcBef>
                <a:spcPts val="0"/>
              </a:spcBef>
              <a:spcAft>
                <a:spcPct val="0"/>
              </a:spcAft>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6"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7" name="Platshållare för sidfot 4"/>
          <p:cNvSpPr>
            <a:spLocks noGrp="1"/>
          </p:cNvSpPr>
          <p:nvPr>
            <p:ph type="ftr" sz="quarter" idx="11"/>
          </p:nvPr>
        </p:nvSpPr>
        <p:spPr/>
        <p:txBody>
          <a:bodyPr/>
          <a:lstStyle>
            <a:lvl1pPr>
              <a:defRPr/>
            </a:lvl1pPr>
          </a:lstStyle>
          <a:p>
            <a:pPr>
              <a:defRPr/>
            </a:pPr>
            <a:r>
              <a:rPr lang="sv-SE" smtClean="0"/>
              <a:t>Utvecklingstendenser i skyddet för företagshemligheter</a:t>
            </a:r>
            <a:endParaRPr/>
          </a:p>
        </p:txBody>
      </p:sp>
      <p:sp>
        <p:nvSpPr>
          <p:cNvPr id="8" name="Rectangle 4"/>
          <p:cNvSpPr>
            <a:spLocks noGrp="1" noChangeArrowheads="1"/>
          </p:cNvSpPr>
          <p:nvPr>
            <p:ph type="sldNum" sz="quarter" idx="12"/>
          </p:nvPr>
        </p:nvSpPr>
        <p:spPr>
          <a:ln/>
        </p:spPr>
        <p:txBody>
          <a:bodyPr/>
          <a:lstStyle>
            <a:lvl1pPr>
              <a:defRPr/>
            </a:lvl1pPr>
          </a:lstStyle>
          <a:p>
            <a:pPr>
              <a:defRPr/>
            </a:pPr>
            <a:fld id="{F4C00333-4E67-421F-9393-CD1BFD542EAC}" type="slidenum">
              <a:rPr lang="sv-SE"/>
              <a:pPr>
                <a:defRPr/>
              </a:pPr>
              <a:t>‹#›</a:t>
            </a:fld>
            <a:endParaRPr lang="sv-SE" dirty="0"/>
          </a:p>
        </p:txBody>
      </p:sp>
    </p:spTree>
    <p:extLst>
      <p:ext uri="{BB962C8B-B14F-4D97-AF65-F5344CB8AC3E}">
        <p14:creationId xmlns:p14="http://schemas.microsoft.com/office/powerpoint/2010/main" xmlns="" val="397859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6"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datum 1"/>
          <p:cNvSpPr>
            <a:spLocks noGrp="1"/>
          </p:cNvSpPr>
          <p:nvPr>
            <p:ph type="dt" sz="half" idx="13"/>
          </p:nvPr>
        </p:nvSpPr>
        <p:spPr>
          <a:ln/>
        </p:spPr>
        <p:txBody>
          <a:bodyPr/>
          <a:lstStyle>
            <a:lvl1pPr>
              <a:defRPr/>
            </a:lvl1pPr>
          </a:lstStyle>
          <a:p>
            <a:pPr>
              <a:defRPr/>
            </a:pPr>
            <a:endParaRPr/>
          </a:p>
        </p:txBody>
      </p:sp>
      <p:sp>
        <p:nvSpPr>
          <p:cNvPr id="9"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15"/>
          </p:nvPr>
        </p:nvSpPr>
        <p:spPr>
          <a:ln/>
        </p:spPr>
        <p:txBody>
          <a:bodyPr/>
          <a:lstStyle>
            <a:lvl1pPr>
              <a:defRPr/>
            </a:lvl1pPr>
          </a:lstStyle>
          <a:p>
            <a:pPr>
              <a:defRPr/>
            </a:pPr>
            <a:fld id="{303E12E4-009B-4576-8AA0-ADE0E49C1C1C}" type="slidenum">
              <a:rPr lang="sv-SE"/>
              <a:pPr>
                <a:defRPr/>
              </a:pPr>
              <a:t>‹#›</a:t>
            </a:fld>
            <a:endParaRPr lang="sv-SE" dirty="0"/>
          </a:p>
        </p:txBody>
      </p:sp>
    </p:spTree>
    <p:extLst>
      <p:ext uri="{BB962C8B-B14F-4D97-AF65-F5344CB8AC3E}">
        <p14:creationId xmlns:p14="http://schemas.microsoft.com/office/powerpoint/2010/main" xmlns="" val="74592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633328" y="1419622"/>
            <a:ext cx="8229600" cy="2990850"/>
          </a:xfrm>
          <a:prstGeom prst="rect">
            <a:avLst/>
          </a:prstGeom>
        </p:spPr>
        <p:txBody>
          <a:bodyPr>
            <a:normAutofit/>
          </a:bodyPr>
          <a:lstStyle>
            <a:lvl1pPr marL="0" indent="0" algn="l" rtl="0" eaLnBrk="0" fontAlgn="base" hangingPunct="0">
              <a:spcBef>
                <a:spcPts val="0"/>
              </a:spcBef>
              <a:spcAft>
                <a:spcPct val="0"/>
              </a:spcAft>
              <a:buSzPct val="100000"/>
              <a:buNone/>
              <a:defRPr lang="sv-SE" sz="1600" dirty="0" smtClean="0">
                <a:solidFill>
                  <a:schemeClr val="bg1"/>
                </a:solidFill>
                <a:latin typeface="Calibri"/>
                <a:ea typeface="ヒラギノ角ゴ Pro W3" pitchFamily="-108" charset="-128"/>
                <a:cs typeface="Calibri"/>
              </a:defRPr>
            </a:lvl1pPr>
            <a:lvl2pPr marL="0" indent="0" algn="l" rtl="0" eaLnBrk="0" fontAlgn="base" hangingPunct="0">
              <a:spcBef>
                <a:spcPts val="0"/>
              </a:spcBef>
              <a:spcAft>
                <a:spcPct val="0"/>
              </a:spcAft>
              <a:buSzPct val="100000"/>
              <a:buNone/>
              <a:defRPr lang="sv-SE" sz="1500" dirty="0" smtClean="0">
                <a:solidFill>
                  <a:schemeClr val="tx1"/>
                </a:solidFill>
                <a:latin typeface="Calibri"/>
                <a:ea typeface="ヒラギノ角ゴ Pro W3" pitchFamily="-108" charset="-128"/>
                <a:cs typeface="Calibri"/>
              </a:defRPr>
            </a:lvl2pPr>
            <a:lvl3pPr marL="0" indent="0" algn="l" rtl="0" eaLnBrk="0" fontAlgn="base" hangingPunct="0">
              <a:spcBef>
                <a:spcPts val="0"/>
              </a:spcBef>
              <a:spcAft>
                <a:spcPct val="0"/>
              </a:spcAft>
              <a:buSzPct val="100000"/>
              <a:buNone/>
              <a:tabLst/>
              <a:defRPr lang="sv-SE" sz="1400" dirty="0" smtClean="0">
                <a:solidFill>
                  <a:schemeClr val="tx1"/>
                </a:solidFill>
                <a:latin typeface="Calibri"/>
                <a:ea typeface="ヒラギノ角ゴ Pro W3" pitchFamily="-108" charset="-128"/>
                <a:cs typeface="Calibri"/>
              </a:defRPr>
            </a:lvl3pPr>
            <a:lvl4pPr marL="0" indent="0" algn="l" rtl="0" eaLnBrk="0" fontAlgn="base" hangingPunct="0">
              <a:spcBef>
                <a:spcPts val="0"/>
              </a:spcBef>
              <a:spcAft>
                <a:spcPct val="0"/>
              </a:spcAft>
              <a:buSzPct val="100000"/>
              <a:buNone/>
              <a:defRPr lang="sv-SE" sz="1300" dirty="0" smtClean="0">
                <a:solidFill>
                  <a:schemeClr val="tx1"/>
                </a:solidFill>
                <a:latin typeface="Calibri"/>
                <a:ea typeface="ヒラギノ角ゴ Pro W3" pitchFamily="-108" charset="-128"/>
                <a:cs typeface="Calibri"/>
              </a:defRPr>
            </a:lvl4pPr>
            <a:lvl5pPr marL="0" indent="0" algn="l" rtl="0" eaLnBrk="0" fontAlgn="base" hangingPunct="0">
              <a:spcBef>
                <a:spcPts val="0"/>
              </a:spcBef>
              <a:spcAft>
                <a:spcPct val="0"/>
              </a:spcAft>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7"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6" name="Platshållare för sidfot 4"/>
          <p:cNvSpPr>
            <a:spLocks noGrp="1"/>
          </p:cNvSpPr>
          <p:nvPr>
            <p:ph type="ftr" sz="quarter" idx="11"/>
          </p:nvPr>
        </p:nvSpPr>
        <p:spPr/>
        <p:txBody>
          <a:bodyPr/>
          <a:lstStyle>
            <a:lvl1pPr>
              <a:defRPr/>
            </a:lvl1pPr>
          </a:lstStyle>
          <a:p>
            <a:pPr>
              <a:defRPr/>
            </a:pPr>
            <a:r>
              <a:rPr lang="sv-SE" smtClean="0"/>
              <a:t>Utvecklingstendenser i skyddet för företagshemligheter</a:t>
            </a:r>
            <a:endParaRPr/>
          </a:p>
        </p:txBody>
      </p:sp>
      <p:sp>
        <p:nvSpPr>
          <p:cNvPr id="8" name="Rectangle 4"/>
          <p:cNvSpPr>
            <a:spLocks noGrp="1" noChangeArrowheads="1"/>
          </p:cNvSpPr>
          <p:nvPr>
            <p:ph type="sldNum" sz="quarter" idx="12"/>
          </p:nvPr>
        </p:nvSpPr>
        <p:spPr>
          <a:ln/>
        </p:spPr>
        <p:txBody>
          <a:bodyPr/>
          <a:lstStyle>
            <a:lvl1pPr>
              <a:defRPr/>
            </a:lvl1pPr>
          </a:lstStyle>
          <a:p>
            <a:pPr>
              <a:defRPr/>
            </a:pPr>
            <a:fld id="{94FDD5D5-9FE7-417C-A36C-6B28EABD16A4}" type="slidenum">
              <a:rPr lang="sv-SE"/>
              <a:pPr>
                <a:defRPr/>
              </a:pPr>
              <a:t>‹#›</a:t>
            </a:fld>
            <a:endParaRPr lang="sv-SE" dirty="0"/>
          </a:p>
        </p:txBody>
      </p:sp>
    </p:spTree>
    <p:extLst>
      <p:ext uri="{BB962C8B-B14F-4D97-AF65-F5344CB8AC3E}">
        <p14:creationId xmlns:p14="http://schemas.microsoft.com/office/powerpoint/2010/main" xmlns="" val="3247675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12"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3"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Platshållare för datum 1"/>
          <p:cNvSpPr>
            <a:spLocks noGrp="1"/>
          </p:cNvSpPr>
          <p:nvPr>
            <p:ph type="dt" sz="half" idx="13"/>
          </p:nvPr>
        </p:nvSpPr>
        <p:spPr>
          <a:ln/>
        </p:spPr>
        <p:txBody>
          <a:bodyPr/>
          <a:lstStyle>
            <a:lvl1pPr>
              <a:defRPr/>
            </a:lvl1pPr>
          </a:lstStyle>
          <a:p>
            <a:pPr>
              <a:defRPr/>
            </a:pPr>
            <a:endParaRPr/>
          </a:p>
        </p:txBody>
      </p:sp>
      <p:sp>
        <p:nvSpPr>
          <p:cNvPr id="6"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7" name="Rectangle 4"/>
          <p:cNvSpPr>
            <a:spLocks noGrp="1" noChangeArrowheads="1"/>
          </p:cNvSpPr>
          <p:nvPr>
            <p:ph type="sldNum" sz="quarter" idx="15"/>
          </p:nvPr>
        </p:nvSpPr>
        <p:spPr>
          <a:ln/>
        </p:spPr>
        <p:txBody>
          <a:bodyPr/>
          <a:lstStyle>
            <a:lvl1pPr>
              <a:defRPr/>
            </a:lvl1pPr>
          </a:lstStyle>
          <a:p>
            <a:pPr>
              <a:defRPr/>
            </a:pPr>
            <a:fld id="{270A328F-1E2F-4259-8017-F854D48D6F73}" type="slidenum">
              <a:rPr lang="sv-SE"/>
              <a:pPr>
                <a:defRPr/>
              </a:pPr>
              <a:t>‹#›</a:t>
            </a:fld>
            <a:endParaRPr lang="sv-SE" dirty="0"/>
          </a:p>
        </p:txBody>
      </p:sp>
    </p:spTree>
    <p:extLst>
      <p:ext uri="{BB962C8B-B14F-4D97-AF65-F5344CB8AC3E}">
        <p14:creationId xmlns:p14="http://schemas.microsoft.com/office/powerpoint/2010/main" xmlns="" val="369757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770966" y="3561556"/>
            <a:ext cx="4605897" cy="666378"/>
          </a:xfrm>
        </p:spPr>
        <p:txBody>
          <a:bodyPr>
            <a:normAutofit/>
          </a:bodyPr>
          <a:lstStyle>
            <a:lvl1pPr marL="0" indent="0" algn="l" rtl="0" fontAlgn="base">
              <a:spcBef>
                <a:spcPct val="0"/>
              </a:spcBef>
              <a:spcAft>
                <a:spcPct val="0"/>
              </a:spcAft>
              <a:buNone/>
              <a:defRPr lang="sv-SE" sz="1600" kern="1200" baseline="0" dirty="0">
                <a:solidFill>
                  <a:schemeClr val="bg1"/>
                </a:solidFill>
                <a:latin typeface="Calibri"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8" name="Text Placeholder 7"/>
          <p:cNvSpPr>
            <a:spLocks noGrp="1"/>
          </p:cNvSpPr>
          <p:nvPr>
            <p:ph type="body" sz="quarter" idx="13"/>
          </p:nvPr>
        </p:nvSpPr>
        <p:spPr>
          <a:xfrm>
            <a:off x="755576" y="2859088"/>
            <a:ext cx="4608512" cy="649287"/>
          </a:xfrm>
        </p:spPr>
        <p:txBody>
          <a:bodyPr/>
          <a:lstStyle>
            <a:lvl1pPr>
              <a:buFont typeface="Arial" pitchFamily="34" charset="0"/>
              <a:buNone/>
              <a:defRPr sz="2800" b="1" baseline="0"/>
            </a:lvl1pPr>
            <a:lvl2pPr>
              <a:buNone/>
              <a:defRPr/>
            </a:lvl2pPr>
            <a:lvl3pPr>
              <a:buNone/>
              <a:defRPr/>
            </a:lvl3pPr>
            <a:lvl4pPr>
              <a:buNone/>
              <a:defRPr/>
            </a:lvl4pPr>
            <a:lvl5pPr>
              <a:buNone/>
              <a:defRPr/>
            </a:lvl5pPr>
          </a:lstStyle>
          <a:p>
            <a:pPr lvl="0"/>
            <a:r>
              <a:rPr lang="en-US" dirty="0" smtClean="0"/>
              <a:t>Click to edit Master text styles</a:t>
            </a:r>
          </a:p>
        </p:txBody>
      </p:sp>
    </p:spTree>
    <p:extLst>
      <p:ext uri="{BB962C8B-B14F-4D97-AF65-F5344CB8AC3E}">
        <p14:creationId xmlns:p14="http://schemas.microsoft.com/office/powerpoint/2010/main" xmlns="" val="3674570976"/>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latshållare för rubrik 1"/>
          <p:cNvSpPr>
            <a:spLocks noGrp="1"/>
          </p:cNvSpPr>
          <p:nvPr>
            <p:ph type="title"/>
          </p:nvPr>
        </p:nvSpPr>
        <p:spPr bwMode="auto">
          <a:xfrm>
            <a:off x="649448" y="891326"/>
            <a:ext cx="4248472"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2000" b="1" baseline="0">
                <a:solidFill>
                  <a:schemeClr val="bg1"/>
                </a:solidFill>
              </a:defRPr>
            </a:lvl1pPr>
          </a:lstStyle>
          <a:p>
            <a:pPr lvl="0"/>
            <a:r>
              <a:rPr lang="en-US" dirty="0" smtClean="0"/>
              <a:t>Click to edit Master title style</a:t>
            </a:r>
            <a:endParaRPr lang="sv-SE" dirty="0" smtClean="0"/>
          </a:p>
        </p:txBody>
      </p:sp>
      <p:sp>
        <p:nvSpPr>
          <p:cNvPr id="6" name="Platshållare för innehåll 2"/>
          <p:cNvSpPr>
            <a:spLocks noGrp="1"/>
          </p:cNvSpPr>
          <p:nvPr>
            <p:ph sz="half" idx="1"/>
          </p:nvPr>
        </p:nvSpPr>
        <p:spPr>
          <a:xfrm>
            <a:off x="395536" y="1422450"/>
            <a:ext cx="3895344" cy="2989262"/>
          </a:xfrm>
          <a:prstGeom prst="rect">
            <a:avLst/>
          </a:prstGeom>
          <a:ln>
            <a:noFill/>
          </a:ln>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chemeClr val="bg1"/>
              </a:buClr>
              <a:buSzPct val="100000"/>
              <a:defRPr lang="sv-SE" sz="1600" dirty="0" smtClean="0">
                <a:solidFill>
                  <a:schemeClr val="bg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chemeClr val="bg1"/>
              </a:buClr>
              <a:buSzPct val="100000"/>
              <a:defRPr lang="sv-SE" sz="1500" dirty="0" smtClean="0">
                <a:solidFill>
                  <a:schemeClr val="bg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chemeClr val="bg1"/>
              </a:buClr>
              <a:buSzPct val="100000"/>
              <a:defRPr lang="sv-SE" sz="1300" dirty="0" smtClean="0">
                <a:solidFill>
                  <a:schemeClr val="bg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chemeClr val="bg1"/>
              </a:buClr>
              <a:buSzPct val="100000"/>
              <a:defRPr lang="sv-SE" sz="1200" dirty="0">
                <a:solidFill>
                  <a:schemeClr val="bg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datum 1"/>
          <p:cNvSpPr>
            <a:spLocks noGrp="1"/>
          </p:cNvSpPr>
          <p:nvPr>
            <p:ph type="dt" sz="half" idx="13"/>
          </p:nvPr>
        </p:nvSpPr>
        <p:spPr>
          <a:ln/>
        </p:spPr>
        <p:txBody>
          <a:bodyPr/>
          <a:lstStyle>
            <a:lvl1pPr>
              <a:defRPr/>
            </a:lvl1pPr>
          </a:lstStyle>
          <a:p>
            <a:pPr>
              <a:defRPr/>
            </a:pPr>
            <a:endParaRPr/>
          </a:p>
        </p:txBody>
      </p:sp>
      <p:sp>
        <p:nvSpPr>
          <p:cNvPr id="9"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15"/>
          </p:nvPr>
        </p:nvSpPr>
        <p:spPr>
          <a:ln/>
        </p:spPr>
        <p:txBody>
          <a:bodyPr/>
          <a:lstStyle>
            <a:lvl1pPr>
              <a:defRPr/>
            </a:lvl1pPr>
          </a:lstStyle>
          <a:p>
            <a:pPr>
              <a:defRPr/>
            </a:pPr>
            <a:fld id="{EC854C15-F654-470C-86F7-83925517C524}" type="slidenum">
              <a:rPr lang="sv-SE"/>
              <a:pPr>
                <a:defRPr/>
              </a:pPr>
              <a:t>‹#›</a:t>
            </a:fld>
            <a:endParaRPr lang="sv-SE" dirty="0"/>
          </a:p>
        </p:txBody>
      </p:sp>
    </p:spTree>
    <p:extLst>
      <p:ext uri="{BB962C8B-B14F-4D97-AF65-F5344CB8AC3E}">
        <p14:creationId xmlns:p14="http://schemas.microsoft.com/office/powerpoint/2010/main" xmlns="" val="308009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9" name="Rubrik 1"/>
          <p:cNvSpPr>
            <a:spLocks noGrp="1"/>
          </p:cNvSpPr>
          <p:nvPr>
            <p:ph type="ctrTitle"/>
          </p:nvPr>
        </p:nvSpPr>
        <p:spPr>
          <a:xfrm>
            <a:off x="683568" y="2499745"/>
            <a:ext cx="4678288" cy="936104"/>
          </a:xfrm>
        </p:spPr>
        <p:txBody>
          <a:bodyPr>
            <a:normAutofit/>
          </a:bodyPr>
          <a:lstStyle>
            <a:lvl1pPr algn="l" rtl="0" fontAlgn="base">
              <a:lnSpc>
                <a:spcPts val="2863"/>
              </a:lnSpc>
              <a:spcBef>
                <a:spcPct val="0"/>
              </a:spcBef>
              <a:spcAft>
                <a:spcPct val="0"/>
              </a:spcAft>
              <a:defRPr lang="sv-SE" sz="2800" b="1" kern="1200" baseline="0" dirty="0">
                <a:solidFill>
                  <a:schemeClr val="tx1"/>
                </a:solidFill>
                <a:latin typeface="Calibri" pitchFamily="34" charset="0"/>
                <a:ea typeface="+mn-ea"/>
                <a:cs typeface="Arial" pitchFamily="34" charset="0"/>
              </a:defRPr>
            </a:lvl1pPr>
          </a:lstStyle>
          <a:p>
            <a:r>
              <a:rPr lang="sv-SE" dirty="0" smtClean="0"/>
              <a:t>Klicka här för att ändra format</a:t>
            </a:r>
            <a:endParaRPr lang="sv-SE" dirty="0"/>
          </a:p>
        </p:txBody>
      </p:sp>
      <p:sp>
        <p:nvSpPr>
          <p:cNvPr id="10" name="Underrubrik 2"/>
          <p:cNvSpPr>
            <a:spLocks noGrp="1"/>
          </p:cNvSpPr>
          <p:nvPr>
            <p:ph type="subTitle" idx="1"/>
          </p:nvPr>
        </p:nvSpPr>
        <p:spPr>
          <a:xfrm>
            <a:off x="683568" y="3507854"/>
            <a:ext cx="4680520" cy="666378"/>
          </a:xfrm>
        </p:spPr>
        <p:txBody>
          <a:bodyPr>
            <a:normAutofit/>
          </a:bodyPr>
          <a:lstStyle>
            <a:lvl1pPr marL="0" indent="0" algn="l" rtl="0" fontAlgn="base">
              <a:spcBef>
                <a:spcPct val="0"/>
              </a:spcBef>
              <a:spcAft>
                <a:spcPct val="0"/>
              </a:spcAft>
              <a:buNone/>
              <a:defRPr lang="sv-SE" sz="1600" kern="1200" baseline="0" dirty="0">
                <a:solidFill>
                  <a:schemeClr val="tx1"/>
                </a:solidFill>
                <a:latin typeface="Calibri"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bildnummer 2"/>
          <p:cNvSpPr>
            <a:spLocks noGrp="1"/>
          </p:cNvSpPr>
          <p:nvPr>
            <p:ph type="sldNum" sz="quarter" idx="10"/>
          </p:nvPr>
        </p:nvSpPr>
        <p:spPr>
          <a:xfrm>
            <a:off x="180975" y="268288"/>
            <a:ext cx="347663" cy="171450"/>
          </a:xfrm>
        </p:spPr>
        <p:txBody>
          <a:bodyPr/>
          <a:lstStyle>
            <a:lvl1pPr fontAlgn="auto">
              <a:spcBef>
                <a:spcPts val="0"/>
              </a:spcBef>
              <a:spcAft>
                <a:spcPts val="0"/>
              </a:spcAft>
              <a:defRPr/>
            </a:lvl1pPr>
          </a:lstStyle>
          <a:p>
            <a:pPr>
              <a:defRPr/>
            </a:pPr>
            <a:fld id="{41EFCE66-F0E3-490F-A737-C847FCB93F02}" type="slidenum">
              <a:rPr lang="sv-SE"/>
              <a:pPr>
                <a:defRPr/>
              </a:pPr>
              <a:t>‹#›</a:t>
            </a:fld>
            <a:endParaRPr lang="sv-SE" dirty="0"/>
          </a:p>
        </p:txBody>
      </p:sp>
      <p:sp>
        <p:nvSpPr>
          <p:cNvPr id="5" name="Platshållare för datum 1"/>
          <p:cNvSpPr>
            <a:spLocks noGrp="1"/>
          </p:cNvSpPr>
          <p:nvPr>
            <p:ph type="dt" sz="half" idx="11"/>
          </p:nvPr>
        </p:nvSpPr>
        <p:spPr/>
        <p:txBody>
          <a:bodyPr/>
          <a:lstStyle>
            <a:lvl1pPr marL="0" algn="l" defTabSz="914400" rtl="0" eaLnBrk="0" latinLnBrk="0" hangingPunct="0">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6" name="Platshållare för sidfot 4"/>
          <p:cNvSpPr>
            <a:spLocks noGrp="1"/>
          </p:cNvSpPr>
          <p:nvPr>
            <p:ph type="ftr" sz="quarter" idx="12"/>
          </p:nvPr>
        </p:nvSpPr>
        <p:spPr/>
        <p:txBody>
          <a:bodyPr/>
          <a:lstStyle>
            <a:lvl1pPr marL="0" algn="l" defTabSz="914400" rtl="0" eaLnBrk="1" latinLnBrk="0" hangingPunct="1">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Tree>
    <p:extLst>
      <p:ext uri="{BB962C8B-B14F-4D97-AF65-F5344CB8AC3E}">
        <p14:creationId xmlns:p14="http://schemas.microsoft.com/office/powerpoint/2010/main" xmlns="" val="272880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textruta (punktlista)">
    <p:spTree>
      <p:nvGrpSpPr>
        <p:cNvPr id="1" name=""/>
        <p:cNvGrpSpPr/>
        <p:nvPr/>
      </p:nvGrpSpPr>
      <p:grpSpPr>
        <a:xfrm>
          <a:off x="0" y="0"/>
          <a:ext cx="0" cy="0"/>
          <a:chOff x="0" y="0"/>
          <a:chExt cx="0" cy="0"/>
        </a:xfrm>
      </p:grpSpPr>
      <p:sp>
        <p:nvSpPr>
          <p:cNvPr id="7" name="Platshållare för innehåll 2"/>
          <p:cNvSpPr>
            <a:spLocks noGrp="1"/>
          </p:cNvSpPr>
          <p:nvPr>
            <p:ph idx="1"/>
          </p:nvPr>
        </p:nvSpPr>
        <p:spPr>
          <a:xfrm>
            <a:off x="374650" y="1419622"/>
            <a:ext cx="8229600" cy="2990850"/>
          </a:xfrm>
          <a:prstGeom prst="rect">
            <a:avLst/>
          </a:prstGeom>
        </p:spPr>
        <p:txBody>
          <a:bodyPr>
            <a:normAutofit/>
          </a:bodyPr>
          <a:lstStyle>
            <a:lvl1pPr marL="293688" indent="-293688" algn="l" rtl="0" eaLnBrk="0" fontAlgn="base" hangingPunct="0">
              <a:spcBef>
                <a:spcPct val="20000"/>
              </a:spcBef>
              <a:spcAft>
                <a:spcPct val="0"/>
              </a:spcAft>
              <a:buClr>
                <a:srgbClr val="0096DC"/>
              </a:buClr>
              <a:buSzPct val="100000"/>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defRPr lang="sv-SE" sz="1200" dirty="0">
                <a:solidFill>
                  <a:schemeClr val="tx1"/>
                </a:solidFill>
                <a:latin typeface="Calibri"/>
                <a:ea typeface="ヒラギノ角ゴ Pro W3" pitchFamily="-108" charset="-128"/>
                <a:cs typeface="Calibri"/>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rubrik 1"/>
          <p:cNvSpPr>
            <a:spLocks noGrp="1"/>
          </p:cNvSpPr>
          <p:nvPr>
            <p:ph type="title"/>
          </p:nvPr>
        </p:nvSpPr>
        <p:spPr bwMode="auto">
          <a:xfrm>
            <a:off x="651177" y="804863"/>
            <a:ext cx="8062912" cy="606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6" name="Platshållare för sidfot 4"/>
          <p:cNvSpPr>
            <a:spLocks noGrp="1"/>
          </p:cNvSpPr>
          <p:nvPr>
            <p:ph type="ftr" sz="quarter" idx="11"/>
          </p:nvPr>
        </p:nvSpPr>
        <p:spPr>
          <a:xfrm>
            <a:off x="673100" y="357188"/>
            <a:ext cx="3898900" cy="214312"/>
          </a:xfrm>
        </p:spPr>
        <p:txBody>
          <a:bodyPr/>
          <a:lstStyle>
            <a:lvl1pPr>
              <a:defRPr/>
            </a:lvl1pPr>
          </a:lstStyle>
          <a:p>
            <a:pPr>
              <a:defRPr/>
            </a:pPr>
            <a:r>
              <a:rPr lang="sv-SE" dirty="0" smtClean="0"/>
              <a:t>Utvecklingstendenser i skyddet för företagshemligheter</a:t>
            </a:r>
            <a:endParaRPr dirty="0"/>
          </a:p>
        </p:txBody>
      </p:sp>
      <p:sp>
        <p:nvSpPr>
          <p:cNvPr id="8" name="Rectangle 4"/>
          <p:cNvSpPr>
            <a:spLocks noGrp="1" noChangeArrowheads="1"/>
          </p:cNvSpPr>
          <p:nvPr>
            <p:ph type="sldNum" sz="quarter" idx="12"/>
          </p:nvPr>
        </p:nvSpPr>
        <p:spPr>
          <a:ln/>
        </p:spPr>
        <p:txBody>
          <a:bodyPr/>
          <a:lstStyle>
            <a:lvl1pPr>
              <a:defRPr/>
            </a:lvl1pPr>
          </a:lstStyle>
          <a:p>
            <a:pPr>
              <a:defRPr/>
            </a:pPr>
            <a:fld id="{64793514-894F-4DC8-BF59-D0F8D6E96548}" type="slidenum">
              <a:rPr lang="sv-SE"/>
              <a:pPr>
                <a:defRPr/>
              </a:pPr>
              <a:t>‹#›</a:t>
            </a:fld>
            <a:endParaRPr lang="sv-SE" dirty="0"/>
          </a:p>
        </p:txBody>
      </p:sp>
    </p:spTree>
    <p:extLst>
      <p:ext uri="{BB962C8B-B14F-4D97-AF65-F5344CB8AC3E}">
        <p14:creationId xmlns:p14="http://schemas.microsoft.com/office/powerpoint/2010/main" xmlns="" val="348142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textruta (EJ punktlista)">
    <p:spTree>
      <p:nvGrpSpPr>
        <p:cNvPr id="1" name=""/>
        <p:cNvGrpSpPr/>
        <p:nvPr/>
      </p:nvGrpSpPr>
      <p:grpSpPr>
        <a:xfrm>
          <a:off x="0" y="0"/>
          <a:ext cx="0" cy="0"/>
          <a:chOff x="0" y="0"/>
          <a:chExt cx="0" cy="0"/>
        </a:xfrm>
      </p:grpSpPr>
      <p:sp>
        <p:nvSpPr>
          <p:cNvPr id="10" name="Platshållare för innehåll 2"/>
          <p:cNvSpPr>
            <a:spLocks noGrp="1"/>
          </p:cNvSpPr>
          <p:nvPr>
            <p:ph idx="1"/>
          </p:nvPr>
        </p:nvSpPr>
        <p:spPr>
          <a:xfrm>
            <a:off x="639890" y="1419622"/>
            <a:ext cx="8108574" cy="2990850"/>
          </a:xfrm>
          <a:prstGeom prst="rect">
            <a:avLst/>
          </a:prstGeom>
        </p:spPr>
        <p:txBody>
          <a:bodyPr>
            <a:normAutofit/>
          </a:bodyPr>
          <a:lstStyle>
            <a:lvl1pPr marL="0" indent="-293688" algn="l" rtl="0" eaLnBrk="0" fontAlgn="base" hangingPunct="0">
              <a:spcBef>
                <a:spcPct val="20000"/>
              </a:spcBef>
              <a:spcAft>
                <a:spcPct val="0"/>
              </a:spcAft>
              <a:buClr>
                <a:srgbClr val="0096DC"/>
              </a:buClr>
              <a:buSzPct val="100000"/>
              <a:buNone/>
              <a:defRPr lang="sv-SE" sz="1600" dirty="0" smtClean="0">
                <a:solidFill>
                  <a:schemeClr val="tx1"/>
                </a:solidFill>
                <a:latin typeface="Calibri"/>
                <a:ea typeface="ヒラギノ角ゴ Pro W3" pitchFamily="-108" charset="-128"/>
                <a:cs typeface="Calibri"/>
              </a:defRPr>
            </a:lvl1pPr>
            <a:lvl2pPr marL="542925" indent="-258763" algn="l" rtl="0" eaLnBrk="0" fontAlgn="base" hangingPunct="0">
              <a:spcBef>
                <a:spcPct val="20000"/>
              </a:spcBef>
              <a:spcAft>
                <a:spcPct val="0"/>
              </a:spcAft>
              <a:buClr>
                <a:srgbClr val="0096DC"/>
              </a:buClr>
              <a:buSzPct val="100000"/>
              <a:buNone/>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buNone/>
              <a:tabLst/>
              <a:defRPr lang="sv-SE" sz="1400" dirty="0" smtClean="0">
                <a:solidFill>
                  <a:schemeClr val="tx1"/>
                </a:solidFill>
                <a:latin typeface="Calibri"/>
                <a:ea typeface="ヒラギノ角ゴ Pro W3" pitchFamily="-108" charset="-128"/>
                <a:cs typeface="Calibri"/>
              </a:defRPr>
            </a:lvl3pPr>
            <a:lvl4pPr marL="1069975" indent="-258763" algn="l" rtl="0" eaLnBrk="0" fontAlgn="base" hangingPunct="0">
              <a:spcBef>
                <a:spcPct val="20000"/>
              </a:spcBef>
              <a:spcAft>
                <a:spcPct val="0"/>
              </a:spcAft>
              <a:buClr>
                <a:srgbClr val="0096DC"/>
              </a:buClr>
              <a:buSzPct val="100000"/>
              <a:buNone/>
              <a:defRPr lang="sv-SE" sz="1300" dirty="0" smtClean="0">
                <a:solidFill>
                  <a:schemeClr val="tx1"/>
                </a:solidFill>
                <a:latin typeface="Calibri"/>
                <a:ea typeface="ヒラギノ角ゴ Pro W3" pitchFamily="-108" charset="-128"/>
                <a:cs typeface="Calibri"/>
              </a:defRPr>
            </a:lvl4pPr>
            <a:lvl5pPr marL="1363663" indent="-285750" algn="l" rtl="0" eaLnBrk="0" fontAlgn="base" hangingPunct="0">
              <a:spcBef>
                <a:spcPct val="20000"/>
              </a:spcBef>
              <a:spcAft>
                <a:spcPct val="0"/>
              </a:spcAft>
              <a:buClr>
                <a:srgbClr val="0096DC"/>
              </a:buClr>
              <a:buSzPct val="100000"/>
              <a:buNone/>
              <a:defRPr lang="sv-SE" sz="1200" dirty="0">
                <a:solidFill>
                  <a:schemeClr val="tx1"/>
                </a:solidFill>
                <a:latin typeface="Calibri"/>
                <a:ea typeface="ヒラギノ角ゴ Pro W3" pitchFamily="-108" charset="-128"/>
                <a:cs typeface="Calibri"/>
              </a:defRPr>
            </a:lvl5pPr>
          </a:lstStyle>
          <a:p>
            <a:pPr lvl="0"/>
            <a:r>
              <a:rPr lang="en-US" dirty="0" smtClean="0"/>
              <a:t>Click to edit Master text styles</a:t>
            </a:r>
          </a:p>
        </p:txBody>
      </p:sp>
      <p:sp>
        <p:nvSpPr>
          <p:cNvPr id="11" name="Platshållare för rubrik 1"/>
          <p:cNvSpPr>
            <a:spLocks noGrp="1"/>
          </p:cNvSpPr>
          <p:nvPr>
            <p:ph type="title"/>
          </p:nvPr>
        </p:nvSpPr>
        <p:spPr bwMode="auto">
          <a:xfrm>
            <a:off x="651177" y="804863"/>
            <a:ext cx="8062912" cy="606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4" name="Platshållare för datum 1"/>
          <p:cNvSpPr>
            <a:spLocks noGrp="1"/>
          </p:cNvSpPr>
          <p:nvPr>
            <p:ph type="dt" sz="half" idx="10"/>
          </p:nvPr>
        </p:nvSpPr>
        <p:spPr>
          <a:ln/>
        </p:spPr>
        <p:txBody>
          <a:bodyPr/>
          <a:lstStyle>
            <a:lvl1pPr>
              <a:defRPr/>
            </a:lvl1pPr>
          </a:lstStyle>
          <a:p>
            <a:pPr>
              <a:defRPr/>
            </a:pPr>
            <a:endParaRPr/>
          </a:p>
        </p:txBody>
      </p:sp>
      <p:sp>
        <p:nvSpPr>
          <p:cNvPr id="5" name="Platshållare för sidfot 4"/>
          <p:cNvSpPr>
            <a:spLocks noGrp="1"/>
          </p:cNvSpPr>
          <p:nvPr>
            <p:ph type="ftr" sz="quarter" idx="11"/>
          </p:nvPr>
        </p:nvSpPr>
        <p:spPr>
          <a:xfrm>
            <a:off x="673100" y="357188"/>
            <a:ext cx="3898900" cy="214312"/>
          </a:xfrm>
        </p:spPr>
        <p:txBody>
          <a:bodyPr/>
          <a:lstStyle>
            <a:lvl1pPr>
              <a:defRPr/>
            </a:lvl1pPr>
          </a:lstStyle>
          <a:p>
            <a:pPr>
              <a:defRPr/>
            </a:pPr>
            <a:r>
              <a:rPr lang="sv-SE" smtClean="0"/>
              <a:t>Utvecklingstendenser i skyddet för företagshemligheter</a:t>
            </a:r>
            <a:endParaRPr/>
          </a:p>
        </p:txBody>
      </p:sp>
      <p:sp>
        <p:nvSpPr>
          <p:cNvPr id="6" name="Rectangle 4"/>
          <p:cNvSpPr>
            <a:spLocks noGrp="1" noChangeArrowheads="1"/>
          </p:cNvSpPr>
          <p:nvPr>
            <p:ph type="sldNum" sz="quarter" idx="12"/>
          </p:nvPr>
        </p:nvSpPr>
        <p:spPr>
          <a:ln/>
        </p:spPr>
        <p:txBody>
          <a:bodyPr/>
          <a:lstStyle>
            <a:lvl1pPr>
              <a:defRPr/>
            </a:lvl1pPr>
          </a:lstStyle>
          <a:p>
            <a:pPr>
              <a:defRPr/>
            </a:pPr>
            <a:fld id="{061153DD-0E70-4987-ADFD-04631FDAA1A9}" type="slidenum">
              <a:rPr lang="sv-SE"/>
              <a:pPr>
                <a:defRPr/>
              </a:pPr>
              <a:t>‹#›</a:t>
            </a:fld>
            <a:endParaRPr lang="sv-SE" dirty="0"/>
          </a:p>
        </p:txBody>
      </p:sp>
    </p:spTree>
    <p:extLst>
      <p:ext uri="{BB962C8B-B14F-4D97-AF65-F5344CB8AC3E}">
        <p14:creationId xmlns:p14="http://schemas.microsoft.com/office/powerpoint/2010/main" xmlns="" val="959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textrutor(punktlisto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95536" y="1422450"/>
            <a:ext cx="3895344" cy="2989262"/>
          </a:xfrm>
          <a:prstGeom prst="rect">
            <a:avLst/>
          </a:prstGeom>
        </p:spPr>
        <p:txBody>
          <a:bodyPr>
            <a:normAutofit/>
          </a:bodyPr>
          <a:lstStyle>
            <a:lvl1pPr marL="266700" indent="-266700" algn="l" rtl="0" eaLnBrk="0" fontAlgn="base" hangingPunct="0">
              <a:spcBef>
                <a:spcPct val="20000"/>
              </a:spcBef>
              <a:spcAft>
                <a:spcPct val="0"/>
              </a:spcAft>
              <a:buClr>
                <a:srgbClr val="0096DC"/>
              </a:buClr>
              <a:buSzPct val="100000"/>
              <a:defRPr lang="sv-SE" sz="1600" dirty="0" smtClean="0">
                <a:solidFill>
                  <a:schemeClr val="tx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rgbClr val="0096DC"/>
              </a:buClr>
              <a:buSzPct val="100000"/>
              <a:defRPr lang="sv-SE" sz="1300" dirty="0" smtClean="0">
                <a:solidFill>
                  <a:schemeClr val="tx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rgbClr val="0096DC"/>
              </a:buClr>
              <a:buSzPct val="100000"/>
              <a:defRPr lang="sv-SE" sz="1200" dirty="0">
                <a:solidFill>
                  <a:schemeClr val="tx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8" name="Platshållare för innehåll 2"/>
          <p:cNvSpPr>
            <a:spLocks noGrp="1"/>
          </p:cNvSpPr>
          <p:nvPr>
            <p:ph sz="half" idx="12"/>
          </p:nvPr>
        </p:nvSpPr>
        <p:spPr>
          <a:xfrm>
            <a:off x="4586505" y="1423989"/>
            <a:ext cx="3895344" cy="2989262"/>
          </a:xfrm>
          <a:prstGeom prst="rect">
            <a:avLst/>
          </a:prstGeom>
        </p:spPr>
        <p:txBody>
          <a:bodyPr>
            <a:normAutofit/>
          </a:bodyPr>
          <a:lstStyle>
            <a:lvl1pPr marL="266700" indent="-266700" algn="l" rtl="0" eaLnBrk="0" fontAlgn="base" hangingPunct="0">
              <a:spcBef>
                <a:spcPct val="20000"/>
              </a:spcBef>
              <a:spcAft>
                <a:spcPct val="0"/>
              </a:spcAft>
              <a:buClr>
                <a:srgbClr val="0096DC"/>
              </a:buClr>
              <a:buSzPct val="100000"/>
              <a:defRPr lang="sv-SE" sz="1600" dirty="0" smtClean="0">
                <a:solidFill>
                  <a:schemeClr val="tx1"/>
                </a:solidFill>
                <a:latin typeface="Calibri"/>
                <a:ea typeface="ヒラギノ角ゴ Pro W3" pitchFamily="-108" charset="-128"/>
                <a:cs typeface="Calibri"/>
              </a:defRPr>
            </a:lvl1pPr>
            <a:lvl2pPr marL="542925" indent="-266700"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2pPr>
            <a:lvl3pPr marL="801688" indent="-249238" algn="l" rtl="0" eaLnBrk="0" fontAlgn="base" hangingPunct="0">
              <a:spcBef>
                <a:spcPct val="20000"/>
              </a:spcBef>
              <a:spcAft>
                <a:spcPct val="0"/>
              </a:spcAft>
              <a:buClr>
                <a:srgbClr val="0096DC"/>
              </a:buClr>
              <a:buSzPct val="100000"/>
              <a:defRPr lang="sv-SE" sz="1500" dirty="0" smtClean="0">
                <a:solidFill>
                  <a:schemeClr val="tx1"/>
                </a:solidFill>
                <a:latin typeface="Calibri"/>
                <a:ea typeface="ヒラギノ角ゴ Pro W3" pitchFamily="-108" charset="-128"/>
                <a:cs typeface="Calibri"/>
              </a:defRPr>
            </a:lvl3pPr>
            <a:lvl4pPr marL="1077913" indent="-276225" algn="l" rtl="0" eaLnBrk="0" fontAlgn="base" hangingPunct="0">
              <a:spcBef>
                <a:spcPct val="20000"/>
              </a:spcBef>
              <a:spcAft>
                <a:spcPct val="0"/>
              </a:spcAft>
              <a:buClr>
                <a:srgbClr val="0096DC"/>
              </a:buClr>
              <a:buSzPct val="100000"/>
              <a:defRPr lang="sv-SE" sz="1300" dirty="0" smtClean="0">
                <a:solidFill>
                  <a:schemeClr val="tx1"/>
                </a:solidFill>
                <a:latin typeface="Calibri"/>
                <a:ea typeface="ヒラギノ角ゴ Pro W3" pitchFamily="-108" charset="-128"/>
                <a:cs typeface="Calibri"/>
              </a:defRPr>
            </a:lvl4pPr>
            <a:lvl5pPr marL="1354138" indent="-284163" algn="l" rtl="0" eaLnBrk="0" fontAlgn="base" hangingPunct="0">
              <a:spcBef>
                <a:spcPct val="20000"/>
              </a:spcBef>
              <a:spcAft>
                <a:spcPct val="0"/>
              </a:spcAft>
              <a:buClr>
                <a:srgbClr val="0096DC"/>
              </a:buClr>
              <a:buSzPct val="100000"/>
              <a:defRPr lang="sv-SE" sz="1200" dirty="0">
                <a:solidFill>
                  <a:schemeClr val="tx1"/>
                </a:solidFill>
                <a:latin typeface="Calibri"/>
                <a:ea typeface="ヒラギノ角ゴ Pro W3" pitchFamily="-108" charset="-128"/>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6" name="Platshållare för rubrik 1"/>
          <p:cNvSpPr>
            <a:spLocks noGrp="1"/>
          </p:cNvSpPr>
          <p:nvPr>
            <p:ph type="title"/>
          </p:nvPr>
        </p:nvSpPr>
        <p:spPr bwMode="auto">
          <a:xfrm>
            <a:off x="647238" y="804863"/>
            <a:ext cx="8062912" cy="606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5" name="Platshållare för datum 1"/>
          <p:cNvSpPr>
            <a:spLocks noGrp="1"/>
          </p:cNvSpPr>
          <p:nvPr>
            <p:ph type="dt" sz="half" idx="13"/>
          </p:nvPr>
        </p:nvSpPr>
        <p:spPr>
          <a:ln/>
        </p:spPr>
        <p:txBody>
          <a:bodyPr/>
          <a:lstStyle>
            <a:lvl1pPr>
              <a:defRPr/>
            </a:lvl1pPr>
          </a:lstStyle>
          <a:p>
            <a:pPr>
              <a:defRPr/>
            </a:pPr>
            <a:endParaRPr/>
          </a:p>
        </p:txBody>
      </p:sp>
      <p:sp>
        <p:nvSpPr>
          <p:cNvPr id="7" name="Platshållare för sidfot 4"/>
          <p:cNvSpPr>
            <a:spLocks noGrp="1"/>
          </p:cNvSpPr>
          <p:nvPr>
            <p:ph type="ftr" sz="quarter" idx="14"/>
          </p:nvPr>
        </p:nvSpPr>
        <p:spPr/>
        <p:txBody>
          <a:bodyPr/>
          <a:lstStyle>
            <a:lvl1pPr>
              <a:defRPr/>
            </a:lvl1pPr>
          </a:lstStyle>
          <a:p>
            <a:pPr>
              <a:defRPr/>
            </a:pPr>
            <a:r>
              <a:rPr lang="sv-SE" smtClean="0"/>
              <a:t>Utvecklingstendenser i skyddet för företagshemligheter</a:t>
            </a:r>
            <a:endParaRPr/>
          </a:p>
        </p:txBody>
      </p:sp>
      <p:sp>
        <p:nvSpPr>
          <p:cNvPr id="9" name="Rectangle 4"/>
          <p:cNvSpPr>
            <a:spLocks noGrp="1" noChangeArrowheads="1"/>
          </p:cNvSpPr>
          <p:nvPr>
            <p:ph type="sldNum" sz="quarter" idx="15"/>
          </p:nvPr>
        </p:nvSpPr>
        <p:spPr>
          <a:ln/>
        </p:spPr>
        <p:txBody>
          <a:bodyPr/>
          <a:lstStyle>
            <a:lvl1pPr>
              <a:defRPr/>
            </a:lvl1pPr>
          </a:lstStyle>
          <a:p>
            <a:pPr>
              <a:defRPr/>
            </a:pPr>
            <a:fld id="{BE2AEBE1-7F74-4DEB-AAAE-E494B1331AA5}" type="slidenum">
              <a:rPr lang="sv-SE"/>
              <a:pPr>
                <a:defRPr/>
              </a:pPr>
              <a:t>‹#›</a:t>
            </a:fld>
            <a:endParaRPr lang="sv-SE" dirty="0"/>
          </a:p>
        </p:txBody>
      </p:sp>
    </p:spTree>
    <p:extLst>
      <p:ext uri="{BB962C8B-B14F-4D97-AF65-F5344CB8AC3E}">
        <p14:creationId xmlns:p14="http://schemas.microsoft.com/office/powerpoint/2010/main" xmlns="" val="394343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sida nytt avsnitt">
    <p:spTree>
      <p:nvGrpSpPr>
        <p:cNvPr id="1" name=""/>
        <p:cNvGrpSpPr/>
        <p:nvPr/>
      </p:nvGrpSpPr>
      <p:grpSpPr>
        <a:xfrm>
          <a:off x="0" y="0"/>
          <a:ext cx="0" cy="0"/>
          <a:chOff x="0" y="0"/>
          <a:chExt cx="0" cy="0"/>
        </a:xfrm>
      </p:grpSpPr>
      <p:sp>
        <p:nvSpPr>
          <p:cNvPr id="6" name="Platshållare för innehåll 2"/>
          <p:cNvSpPr>
            <a:spLocks noGrp="1"/>
          </p:cNvSpPr>
          <p:nvPr>
            <p:ph idx="1"/>
          </p:nvPr>
        </p:nvSpPr>
        <p:spPr>
          <a:xfrm>
            <a:off x="633328" y="2283718"/>
            <a:ext cx="8229600" cy="648072"/>
          </a:xfrm>
          <a:prstGeom prst="rect">
            <a:avLst/>
          </a:prstGeom>
        </p:spPr>
        <p:txBody>
          <a:bodyPr>
            <a:normAutofit/>
          </a:bodyPr>
          <a:lstStyle>
            <a:lvl1pPr marL="0" indent="0" algn="l" rtl="0" eaLnBrk="0" fontAlgn="base" hangingPunct="0">
              <a:spcBef>
                <a:spcPts val="0"/>
              </a:spcBef>
              <a:spcAft>
                <a:spcPct val="0"/>
              </a:spcAft>
              <a:buSzPct val="100000"/>
              <a:buNone/>
              <a:defRPr lang="sv-SE" sz="2800" b="1" dirty="0" smtClean="0">
                <a:solidFill>
                  <a:schemeClr val="bg1"/>
                </a:solidFill>
                <a:latin typeface="Calibri"/>
                <a:ea typeface="ヒラギノ角ゴ Pro W3" pitchFamily="-108" charset="-128"/>
                <a:cs typeface="Calibri"/>
              </a:defRPr>
            </a:lvl1pPr>
            <a:lvl2pPr marL="0" indent="0" algn="l" rtl="0" eaLnBrk="0" fontAlgn="base" hangingPunct="0">
              <a:spcBef>
                <a:spcPts val="0"/>
              </a:spcBef>
              <a:spcAft>
                <a:spcPct val="0"/>
              </a:spcAft>
              <a:buSzPct val="100000"/>
              <a:buNone/>
              <a:defRPr lang="sv-SE" sz="1500" dirty="0" smtClean="0">
                <a:solidFill>
                  <a:schemeClr val="tx1"/>
                </a:solidFill>
                <a:latin typeface="Calibri"/>
                <a:ea typeface="ヒラギノ角ゴ Pro W3" pitchFamily="-108" charset="-128"/>
                <a:cs typeface="Calibri"/>
              </a:defRPr>
            </a:lvl2pPr>
            <a:lvl3pPr marL="0" indent="0" algn="l" rtl="0" eaLnBrk="0" fontAlgn="base" hangingPunct="0">
              <a:spcBef>
                <a:spcPts val="0"/>
              </a:spcBef>
              <a:spcAft>
                <a:spcPct val="0"/>
              </a:spcAft>
              <a:buSzPct val="100000"/>
              <a:buNone/>
              <a:tabLst/>
              <a:defRPr lang="sv-SE" sz="1400" dirty="0" smtClean="0">
                <a:solidFill>
                  <a:schemeClr val="tx1"/>
                </a:solidFill>
                <a:latin typeface="Calibri"/>
                <a:ea typeface="ヒラギノ角ゴ Pro W3" pitchFamily="-108" charset="-128"/>
                <a:cs typeface="Calibri"/>
              </a:defRPr>
            </a:lvl3pPr>
            <a:lvl4pPr marL="0" indent="0" algn="l" rtl="0" eaLnBrk="0" fontAlgn="base" hangingPunct="0">
              <a:spcBef>
                <a:spcPts val="0"/>
              </a:spcBef>
              <a:spcAft>
                <a:spcPct val="0"/>
              </a:spcAft>
              <a:buSzPct val="100000"/>
              <a:buNone/>
              <a:defRPr lang="sv-SE" sz="1300" dirty="0" smtClean="0">
                <a:solidFill>
                  <a:schemeClr val="tx1"/>
                </a:solidFill>
                <a:latin typeface="Calibri"/>
                <a:ea typeface="ヒラギノ角ゴ Pro W3" pitchFamily="-108" charset="-128"/>
                <a:cs typeface="Calibri"/>
              </a:defRPr>
            </a:lvl4pPr>
            <a:lvl5pPr marL="0" indent="0" algn="l" rtl="0" eaLnBrk="0" fontAlgn="base" hangingPunct="0">
              <a:spcBef>
                <a:spcPts val="0"/>
              </a:spcBef>
              <a:spcAft>
                <a:spcPct val="0"/>
              </a:spcAft>
              <a:buSzPct val="100000"/>
              <a:buNone/>
              <a:defRPr lang="sv-SE" sz="1200" dirty="0">
                <a:solidFill>
                  <a:schemeClr val="tx1"/>
                </a:solidFill>
                <a:latin typeface="Calibri"/>
                <a:ea typeface="ヒラギノ角ゴ Pro W3" pitchFamily="-108" charset="-128"/>
                <a:cs typeface="Calibri"/>
              </a:defRPr>
            </a:lvl5pPr>
          </a:lstStyle>
          <a:p>
            <a:pPr lvl="0"/>
            <a:r>
              <a:rPr lang="en-US" smtClean="0"/>
              <a:t>Click to edit Master text styles</a:t>
            </a:r>
          </a:p>
        </p:txBody>
      </p:sp>
      <p:sp>
        <p:nvSpPr>
          <p:cNvPr id="3" name="Platshållare för datum 1"/>
          <p:cNvSpPr>
            <a:spLocks noGrp="1"/>
          </p:cNvSpPr>
          <p:nvPr>
            <p:ph type="dt" sz="half" idx="10"/>
          </p:nvPr>
        </p:nvSpPr>
        <p:spPr>
          <a:ln/>
        </p:spPr>
        <p:txBody>
          <a:bodyPr/>
          <a:lstStyle>
            <a:lvl1pPr>
              <a:defRPr/>
            </a:lvl1pPr>
          </a:lstStyle>
          <a:p>
            <a:pPr>
              <a:defRPr/>
            </a:pPr>
            <a:endParaRPr/>
          </a:p>
        </p:txBody>
      </p:sp>
      <p:sp>
        <p:nvSpPr>
          <p:cNvPr id="4" name="Platshållare för sidfot 4"/>
          <p:cNvSpPr>
            <a:spLocks noGrp="1"/>
          </p:cNvSpPr>
          <p:nvPr>
            <p:ph type="ftr" sz="quarter" idx="11"/>
          </p:nvPr>
        </p:nvSpPr>
        <p:spPr>
          <a:xfrm>
            <a:off x="673100" y="357188"/>
            <a:ext cx="3898900" cy="214312"/>
          </a:xfrm>
        </p:spPr>
        <p:txBody>
          <a:bodyPr/>
          <a:lstStyle>
            <a:lvl1pPr>
              <a:defRPr/>
            </a:lvl1pPr>
          </a:lstStyle>
          <a:p>
            <a:pPr>
              <a:defRPr/>
            </a:pPr>
            <a:r>
              <a:rPr lang="sv-SE" dirty="0" smtClean="0"/>
              <a:t>Utvecklingstendenser i skyddet för företagshemligheter</a:t>
            </a:r>
            <a:endParaRPr dirty="0"/>
          </a:p>
        </p:txBody>
      </p:sp>
      <p:sp>
        <p:nvSpPr>
          <p:cNvPr id="5" name="Rectangle 4"/>
          <p:cNvSpPr>
            <a:spLocks noGrp="1" noChangeArrowheads="1"/>
          </p:cNvSpPr>
          <p:nvPr>
            <p:ph type="sldNum" sz="quarter" idx="12"/>
          </p:nvPr>
        </p:nvSpPr>
        <p:spPr>
          <a:ln/>
        </p:spPr>
        <p:txBody>
          <a:bodyPr/>
          <a:lstStyle>
            <a:lvl1pPr>
              <a:defRPr/>
            </a:lvl1pPr>
          </a:lstStyle>
          <a:p>
            <a:pPr>
              <a:defRPr/>
            </a:pPr>
            <a:fld id="{BB6B16A7-5A51-4725-9B7D-7CDBB2BDDE4B}" type="slidenum">
              <a:rPr lang="sv-SE"/>
              <a:pPr>
                <a:defRPr/>
              </a:pPr>
              <a:t>‹#›</a:t>
            </a:fld>
            <a:endParaRPr lang="sv-SE" dirty="0"/>
          </a:p>
        </p:txBody>
      </p:sp>
    </p:spTree>
    <p:extLst>
      <p:ext uri="{BB962C8B-B14F-4D97-AF65-F5344CB8AC3E}">
        <p14:creationId xmlns:p14="http://schemas.microsoft.com/office/powerpoint/2010/main" xmlns="" val="6683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lutning (1 bild)">
    <p:spTree>
      <p:nvGrpSpPr>
        <p:cNvPr id="1" name=""/>
        <p:cNvGrpSpPr/>
        <p:nvPr/>
      </p:nvGrpSpPr>
      <p:grpSpPr>
        <a:xfrm>
          <a:off x="0" y="0"/>
          <a:ext cx="0" cy="0"/>
          <a:chOff x="0" y="0"/>
          <a:chExt cx="0" cy="0"/>
        </a:xfrm>
      </p:grpSpPr>
      <p:sp>
        <p:nvSpPr>
          <p:cNvPr id="5" name="Platshållare för bild 2"/>
          <p:cNvSpPr>
            <a:spLocks noGrp="1"/>
          </p:cNvSpPr>
          <p:nvPr>
            <p:ph type="pic" idx="16"/>
          </p:nvPr>
        </p:nvSpPr>
        <p:spPr>
          <a:xfrm>
            <a:off x="755650" y="1712875"/>
            <a:ext cx="1583095" cy="2341889"/>
          </a:xfrm>
          <a:prstGeom prst="rect">
            <a:avLst/>
          </a:prstGeom>
          <a:noFill/>
          <a:ln w="0">
            <a:noFill/>
            <a:miter lim="800000"/>
            <a:headEnd/>
            <a:tailEnd/>
          </a:ln>
        </p:spPr>
        <p:txBody>
          <a:bodyPr wrap="none" rtlCol="0" anchor="ctr">
            <a:normAutofit/>
          </a:bodyPr>
          <a:lstStyle>
            <a:lvl1pPr marL="0" indent="0">
              <a:buNone/>
              <a:defRPr lang="sv-SE" sz="1800"/>
            </a:lvl1pPr>
          </a:lstStyle>
          <a:p>
            <a:pPr lvl="0"/>
            <a:r>
              <a:rPr lang="sv-SE" noProof="0" dirty="0" smtClean="0"/>
              <a:t>Klicka på ikonen </a:t>
            </a:r>
          </a:p>
          <a:p>
            <a:pPr lvl="0"/>
            <a:r>
              <a:rPr lang="sv-SE" noProof="0" dirty="0" smtClean="0"/>
              <a:t>för att lägga till en bild</a:t>
            </a:r>
            <a:endParaRPr lang="sv-SE" noProof="0" dirty="0"/>
          </a:p>
        </p:txBody>
      </p:sp>
      <p:sp>
        <p:nvSpPr>
          <p:cNvPr id="6" name="Platshållare för innehåll 2"/>
          <p:cNvSpPr>
            <a:spLocks noGrp="1"/>
          </p:cNvSpPr>
          <p:nvPr>
            <p:ph sz="half" idx="1"/>
          </p:nvPr>
        </p:nvSpPr>
        <p:spPr>
          <a:xfrm>
            <a:off x="2986817" y="1749946"/>
            <a:ext cx="4690123" cy="1835658"/>
          </a:xfrm>
          <a:prstGeom prst="rect">
            <a:avLst/>
          </a:prstGeom>
          <a:noFill/>
        </p:spPr>
        <p:txBody>
          <a:bodyPr>
            <a:normAutofit/>
          </a:bodyPr>
          <a:lstStyle>
            <a:lvl1pPr marL="0" indent="0">
              <a:buNone/>
              <a:defRPr sz="1400" b="1">
                <a:solidFill>
                  <a:schemeClr val="bg1"/>
                </a:solidFill>
              </a:defRPr>
            </a:lvl1pPr>
            <a:lvl2pPr marL="0" indent="0">
              <a:spcBef>
                <a:spcPts val="0"/>
              </a:spcBef>
              <a:buNone/>
              <a:defRPr sz="1400">
                <a:solidFill>
                  <a:schemeClr val="bg1"/>
                </a:solidFill>
              </a:defRPr>
            </a:lvl2pPr>
            <a:lvl3pPr marL="0" indent="0">
              <a:spcBef>
                <a:spcPts val="0"/>
              </a:spcBef>
              <a:buNone/>
              <a:defRPr sz="1400" b="0" baseline="0">
                <a:solidFill>
                  <a:schemeClr val="bg1"/>
                </a:solidFill>
              </a:defRPr>
            </a:lvl3pPr>
            <a:lvl4pPr marL="0" indent="0">
              <a:spcBef>
                <a:spcPts val="0"/>
              </a:spcBef>
              <a:buNone/>
              <a:defRPr sz="1400">
                <a:solidFill>
                  <a:schemeClr val="bg1"/>
                </a:solidFill>
              </a:defRPr>
            </a:lvl4pPr>
            <a:lvl5pPr marL="0" indent="0">
              <a:spcBef>
                <a:spcPts val="0"/>
              </a:spcBef>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Platshållare för innehåll 2"/>
          <p:cNvSpPr>
            <a:spLocks noGrp="1"/>
          </p:cNvSpPr>
          <p:nvPr>
            <p:ph sz="half" idx="17"/>
          </p:nvPr>
        </p:nvSpPr>
        <p:spPr>
          <a:xfrm>
            <a:off x="2978221" y="3508375"/>
            <a:ext cx="5842251" cy="904875"/>
          </a:xfrm>
          <a:prstGeom prst="rect">
            <a:avLst/>
          </a:prstGeom>
          <a:noFill/>
        </p:spPr>
        <p:txBody>
          <a:bodyPr>
            <a:normAutofit/>
          </a:bodyPr>
          <a:lstStyle>
            <a:lvl1pPr marL="0" indent="0">
              <a:buNone/>
              <a:defRPr sz="1400">
                <a:solidFill>
                  <a:schemeClr val="bg1"/>
                </a:solidFill>
              </a:defRPr>
            </a:lvl1pPr>
            <a:lvl2pPr marL="0" indent="0">
              <a:spcBef>
                <a:spcPts val="0"/>
              </a:spcBef>
              <a:buNone/>
              <a:defRPr sz="2400"/>
            </a:lvl2pPr>
            <a:lvl3pPr marL="0" indent="0">
              <a:spcBef>
                <a:spcPts val="0"/>
              </a:spcBef>
              <a:buNone/>
              <a:defRPr sz="1500" baseline="0"/>
            </a:lvl3pPr>
            <a:lvl4pPr marL="0" indent="0">
              <a:spcBef>
                <a:spcPts val="0"/>
              </a:spcBef>
              <a:buNone/>
              <a:defRPr sz="1800"/>
            </a:lvl4pPr>
            <a:lvl5pPr marL="0" indent="0">
              <a:spcBef>
                <a:spcPts val="0"/>
              </a:spcBef>
              <a:buNone/>
              <a:defRPr sz="1800"/>
            </a:lvl5pPr>
            <a:lvl6pPr>
              <a:defRPr sz="1800"/>
            </a:lvl6pPr>
            <a:lvl7pPr>
              <a:defRPr sz="1800"/>
            </a:lvl7pPr>
            <a:lvl8pPr>
              <a:defRPr sz="1800"/>
            </a:lvl8pPr>
            <a:lvl9pPr>
              <a:defRPr sz="1800"/>
            </a:lvl9pPr>
          </a:lstStyle>
          <a:p>
            <a:pPr lvl="0"/>
            <a:r>
              <a:rPr lang="en-US" noProof="1" smtClean="0"/>
              <a:t>Click to edit Master text styles</a:t>
            </a:r>
          </a:p>
        </p:txBody>
      </p:sp>
      <p:sp>
        <p:nvSpPr>
          <p:cNvPr id="8" name="Platshållare för datum 1"/>
          <p:cNvSpPr>
            <a:spLocks noGrp="1"/>
          </p:cNvSpPr>
          <p:nvPr>
            <p:ph type="dt" sz="half" idx="18"/>
          </p:nvPr>
        </p:nvSpPr>
        <p:spPr>
          <a:ln/>
        </p:spPr>
        <p:txBody>
          <a:bodyPr/>
          <a:lstStyle>
            <a:lvl1pPr>
              <a:defRPr/>
            </a:lvl1pPr>
          </a:lstStyle>
          <a:p>
            <a:pPr>
              <a:defRPr/>
            </a:pPr>
            <a:endParaRPr/>
          </a:p>
        </p:txBody>
      </p:sp>
      <p:sp>
        <p:nvSpPr>
          <p:cNvPr id="9" name="Platshållare för sidfot 4"/>
          <p:cNvSpPr>
            <a:spLocks noGrp="1"/>
          </p:cNvSpPr>
          <p:nvPr>
            <p:ph type="ftr" sz="quarter" idx="19"/>
          </p:nvPr>
        </p:nvSpPr>
        <p:spPr/>
        <p:txBody>
          <a:bodyPr/>
          <a:lstStyle>
            <a:lvl1pPr>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20"/>
          </p:nvPr>
        </p:nvSpPr>
        <p:spPr>
          <a:ln/>
        </p:spPr>
        <p:txBody>
          <a:bodyPr/>
          <a:lstStyle>
            <a:lvl1pPr>
              <a:defRPr/>
            </a:lvl1pPr>
          </a:lstStyle>
          <a:p>
            <a:pPr>
              <a:defRPr/>
            </a:pPr>
            <a:fld id="{4124CC4A-325D-4141-A681-F074C1C12AD2}" type="slidenum">
              <a:rPr lang="sv-SE"/>
              <a:pPr>
                <a:defRPr/>
              </a:pPr>
              <a:t>‹#›</a:t>
            </a:fld>
            <a:endParaRPr lang="sv-SE" dirty="0"/>
          </a:p>
        </p:txBody>
      </p:sp>
    </p:spTree>
    <p:extLst>
      <p:ext uri="{BB962C8B-B14F-4D97-AF65-F5344CB8AC3E}">
        <p14:creationId xmlns:p14="http://schemas.microsoft.com/office/powerpoint/2010/main" xmlns="" val="150437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lutning (2 bild)">
    <p:spTree>
      <p:nvGrpSpPr>
        <p:cNvPr id="1" name=""/>
        <p:cNvGrpSpPr/>
        <p:nvPr/>
      </p:nvGrpSpPr>
      <p:grpSpPr>
        <a:xfrm>
          <a:off x="0" y="0"/>
          <a:ext cx="0" cy="0"/>
          <a:chOff x="0" y="0"/>
          <a:chExt cx="0" cy="0"/>
        </a:xfrm>
      </p:grpSpPr>
      <p:sp>
        <p:nvSpPr>
          <p:cNvPr id="5" name="Platshållare för bild 2"/>
          <p:cNvSpPr>
            <a:spLocks noGrp="1"/>
          </p:cNvSpPr>
          <p:nvPr>
            <p:ph type="pic" idx="16"/>
          </p:nvPr>
        </p:nvSpPr>
        <p:spPr>
          <a:xfrm>
            <a:off x="786640" y="1083822"/>
            <a:ext cx="990000" cy="1483200"/>
          </a:xfrm>
          <a:prstGeom prst="rect">
            <a:avLst/>
          </a:prstGeom>
          <a:noFill/>
          <a:ln w="0">
            <a:noFill/>
            <a:miter lim="800000"/>
            <a:headEnd/>
            <a:tailEnd/>
          </a:ln>
        </p:spPr>
        <p:txBody>
          <a:bodyPr wrap="none" rtlCol="0" anchor="ctr">
            <a:normAutofit/>
          </a:bodyPr>
          <a:lstStyle>
            <a:lvl1pPr marL="0" indent="0">
              <a:buNone/>
              <a:defRPr lang="sv-SE" sz="1800"/>
            </a:lvl1pPr>
          </a:lstStyle>
          <a:p>
            <a:pPr lvl="0"/>
            <a:r>
              <a:rPr lang="sv-SE" noProof="0" dirty="0" smtClean="0"/>
              <a:t>Klicka på ikonen </a:t>
            </a:r>
          </a:p>
          <a:p>
            <a:pPr lvl="0"/>
            <a:r>
              <a:rPr lang="sv-SE" noProof="0" dirty="0" smtClean="0"/>
              <a:t>för att lägga till en bild</a:t>
            </a:r>
            <a:endParaRPr lang="sv-SE" noProof="0" dirty="0"/>
          </a:p>
        </p:txBody>
      </p:sp>
      <p:sp>
        <p:nvSpPr>
          <p:cNvPr id="8" name="Platshållare för bild 2"/>
          <p:cNvSpPr>
            <a:spLocks noGrp="1"/>
          </p:cNvSpPr>
          <p:nvPr>
            <p:ph type="pic" idx="17"/>
          </p:nvPr>
        </p:nvSpPr>
        <p:spPr>
          <a:xfrm>
            <a:off x="786640" y="2743774"/>
            <a:ext cx="990000" cy="1483200"/>
          </a:xfrm>
          <a:prstGeom prst="rect">
            <a:avLst/>
          </a:prstGeom>
          <a:noFill/>
          <a:ln w="0">
            <a:noFill/>
            <a:miter lim="800000"/>
            <a:headEnd/>
            <a:tailEnd/>
          </a:ln>
        </p:spPr>
        <p:txBody>
          <a:bodyPr wrap="none" rtlCol="0" anchor="ctr">
            <a:normAutofit/>
          </a:bodyPr>
          <a:lstStyle>
            <a:lvl1pPr marL="0" indent="0">
              <a:buNone/>
              <a:defRPr lang="sv-SE" sz="1800"/>
            </a:lvl1pPr>
          </a:lstStyle>
          <a:p>
            <a:pPr lvl="0"/>
            <a:r>
              <a:rPr lang="sv-SE" noProof="0" dirty="0" smtClean="0"/>
              <a:t>Klicka på ikonen </a:t>
            </a:r>
          </a:p>
          <a:p>
            <a:pPr lvl="0"/>
            <a:r>
              <a:rPr lang="sv-SE" noProof="0" dirty="0" smtClean="0"/>
              <a:t>för att lägga till en bild</a:t>
            </a:r>
            <a:endParaRPr lang="sv-SE" noProof="0" dirty="0"/>
          </a:p>
        </p:txBody>
      </p:sp>
      <p:sp>
        <p:nvSpPr>
          <p:cNvPr id="9" name="Platshållare för innehåll 2"/>
          <p:cNvSpPr>
            <a:spLocks noGrp="1"/>
          </p:cNvSpPr>
          <p:nvPr>
            <p:ph sz="half" idx="1"/>
          </p:nvPr>
        </p:nvSpPr>
        <p:spPr>
          <a:xfrm>
            <a:off x="2125152" y="1333966"/>
            <a:ext cx="2737311" cy="1233380"/>
          </a:xfrm>
          <a:prstGeom prst="rect">
            <a:avLst/>
          </a:prstGeom>
          <a:noFill/>
        </p:spPr>
        <p:txBody>
          <a:bodyPr>
            <a:normAutofit/>
          </a:bodyPr>
          <a:lstStyle>
            <a:lvl1pPr marL="0" indent="0">
              <a:buNone/>
              <a:defRPr sz="1200" b="1">
                <a:solidFill>
                  <a:schemeClr val="bg1"/>
                </a:solidFill>
              </a:defRPr>
            </a:lvl1pPr>
            <a:lvl2pPr marL="0" indent="0">
              <a:spcBef>
                <a:spcPts val="0"/>
              </a:spcBef>
              <a:buNone/>
              <a:defRPr sz="1200">
                <a:solidFill>
                  <a:schemeClr val="bg1"/>
                </a:solidFill>
              </a:defRPr>
            </a:lvl2pPr>
            <a:lvl3pPr marL="0" indent="0">
              <a:spcBef>
                <a:spcPts val="0"/>
              </a:spcBef>
              <a:buNone/>
              <a:defRPr sz="1200" b="0" baseline="0">
                <a:solidFill>
                  <a:schemeClr val="bg1"/>
                </a:solidFill>
              </a:defRPr>
            </a:lvl3pPr>
            <a:lvl4pPr marL="0" indent="0">
              <a:spcBef>
                <a:spcPts val="0"/>
              </a:spcBef>
              <a:buNone/>
              <a:defRPr sz="1200">
                <a:solidFill>
                  <a:schemeClr val="bg1"/>
                </a:solidFill>
              </a:defRPr>
            </a:lvl4pPr>
            <a:lvl5pPr marL="0" indent="0">
              <a:spcBef>
                <a:spcPts val="0"/>
              </a:spcBef>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Platshållare för innehåll 2"/>
          <p:cNvSpPr>
            <a:spLocks noGrp="1"/>
          </p:cNvSpPr>
          <p:nvPr>
            <p:ph sz="half" idx="19"/>
          </p:nvPr>
        </p:nvSpPr>
        <p:spPr>
          <a:xfrm>
            <a:off x="684280" y="4358302"/>
            <a:ext cx="5842251" cy="473348"/>
          </a:xfrm>
          <a:prstGeom prst="rect">
            <a:avLst/>
          </a:prstGeom>
          <a:noFill/>
        </p:spPr>
        <p:txBody>
          <a:bodyPr>
            <a:normAutofit/>
          </a:bodyPr>
          <a:lstStyle>
            <a:lvl1pPr marL="0" indent="0">
              <a:buNone/>
              <a:defRPr sz="1200">
                <a:solidFill>
                  <a:schemeClr val="bg1"/>
                </a:solidFill>
              </a:defRPr>
            </a:lvl1pPr>
            <a:lvl2pPr marL="0" indent="0">
              <a:spcBef>
                <a:spcPts val="0"/>
              </a:spcBef>
              <a:buNone/>
              <a:defRPr sz="2400"/>
            </a:lvl2pPr>
            <a:lvl3pPr marL="0" indent="0">
              <a:spcBef>
                <a:spcPts val="0"/>
              </a:spcBef>
              <a:buNone/>
              <a:defRPr sz="1500" baseline="0"/>
            </a:lvl3pPr>
            <a:lvl4pPr marL="0" indent="0">
              <a:spcBef>
                <a:spcPts val="0"/>
              </a:spcBef>
              <a:buNone/>
              <a:defRPr sz="1800"/>
            </a:lvl4pPr>
            <a:lvl5pPr marL="0" indent="0">
              <a:spcBef>
                <a:spcPts val="0"/>
              </a:spcBef>
              <a:buNone/>
              <a:defRPr sz="1800"/>
            </a:lvl5pPr>
            <a:lvl6pPr>
              <a:defRPr sz="1800"/>
            </a:lvl6pPr>
            <a:lvl7pPr>
              <a:defRPr sz="1800"/>
            </a:lvl7pPr>
            <a:lvl8pPr>
              <a:defRPr sz="1800"/>
            </a:lvl8pPr>
            <a:lvl9pPr>
              <a:defRPr sz="1800"/>
            </a:lvl9pPr>
          </a:lstStyle>
          <a:p>
            <a:pPr lvl="0"/>
            <a:r>
              <a:rPr lang="en-US" noProof="1" smtClean="0"/>
              <a:t>Click to edit Master text styles</a:t>
            </a:r>
          </a:p>
        </p:txBody>
      </p:sp>
      <p:sp>
        <p:nvSpPr>
          <p:cNvPr id="12" name="Platshållare för innehåll 2"/>
          <p:cNvSpPr>
            <a:spLocks noGrp="1"/>
          </p:cNvSpPr>
          <p:nvPr>
            <p:ph sz="half" idx="20"/>
          </p:nvPr>
        </p:nvSpPr>
        <p:spPr>
          <a:xfrm>
            <a:off x="2120672" y="2987730"/>
            <a:ext cx="2737311" cy="1233380"/>
          </a:xfrm>
          <a:prstGeom prst="rect">
            <a:avLst/>
          </a:prstGeom>
          <a:noFill/>
        </p:spPr>
        <p:txBody>
          <a:bodyPr>
            <a:normAutofit/>
          </a:bodyPr>
          <a:lstStyle>
            <a:lvl1pPr marL="0" indent="0">
              <a:buNone/>
              <a:defRPr sz="1200" b="1">
                <a:solidFill>
                  <a:schemeClr val="bg1"/>
                </a:solidFill>
              </a:defRPr>
            </a:lvl1pPr>
            <a:lvl2pPr marL="0" indent="0">
              <a:spcBef>
                <a:spcPts val="0"/>
              </a:spcBef>
              <a:buNone/>
              <a:defRPr sz="1200">
                <a:solidFill>
                  <a:schemeClr val="bg1"/>
                </a:solidFill>
              </a:defRPr>
            </a:lvl2pPr>
            <a:lvl3pPr marL="0" indent="0">
              <a:spcBef>
                <a:spcPts val="0"/>
              </a:spcBef>
              <a:buNone/>
              <a:defRPr sz="1200" b="0" baseline="0">
                <a:solidFill>
                  <a:schemeClr val="bg1"/>
                </a:solidFill>
              </a:defRPr>
            </a:lvl3pPr>
            <a:lvl4pPr marL="0" indent="0">
              <a:spcBef>
                <a:spcPts val="0"/>
              </a:spcBef>
              <a:buNone/>
              <a:defRPr sz="1200">
                <a:solidFill>
                  <a:schemeClr val="bg1"/>
                </a:solidFill>
              </a:defRPr>
            </a:lvl4pPr>
            <a:lvl5pPr marL="0" indent="0">
              <a:spcBef>
                <a:spcPts val="0"/>
              </a:spcBef>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Platshållare för datum 1"/>
          <p:cNvSpPr>
            <a:spLocks noGrp="1"/>
          </p:cNvSpPr>
          <p:nvPr>
            <p:ph type="dt" sz="half" idx="21"/>
          </p:nvPr>
        </p:nvSpPr>
        <p:spPr>
          <a:ln/>
        </p:spPr>
        <p:txBody>
          <a:bodyPr/>
          <a:lstStyle>
            <a:lvl1pPr>
              <a:defRPr/>
            </a:lvl1pPr>
          </a:lstStyle>
          <a:p>
            <a:pPr>
              <a:defRPr/>
            </a:pPr>
            <a:endParaRPr/>
          </a:p>
        </p:txBody>
      </p:sp>
      <p:sp>
        <p:nvSpPr>
          <p:cNvPr id="10" name="Platshållare för sidfot 4"/>
          <p:cNvSpPr>
            <a:spLocks noGrp="1"/>
          </p:cNvSpPr>
          <p:nvPr>
            <p:ph type="ftr" sz="quarter" idx="22"/>
          </p:nvPr>
        </p:nvSpPr>
        <p:spPr/>
        <p:txBody>
          <a:bodyPr/>
          <a:lstStyle>
            <a:lvl1pPr>
              <a:defRPr/>
            </a:lvl1pPr>
          </a:lstStyle>
          <a:p>
            <a:pPr>
              <a:defRPr/>
            </a:pPr>
            <a:r>
              <a:rPr lang="sv-SE" smtClean="0"/>
              <a:t>Utvecklingstendenser i skyddet för företagshemligheter</a:t>
            </a:r>
            <a:endParaRPr/>
          </a:p>
        </p:txBody>
      </p:sp>
      <p:sp>
        <p:nvSpPr>
          <p:cNvPr id="13" name="Rectangle 4"/>
          <p:cNvSpPr>
            <a:spLocks noGrp="1" noChangeArrowheads="1"/>
          </p:cNvSpPr>
          <p:nvPr>
            <p:ph type="sldNum" sz="quarter" idx="23"/>
          </p:nvPr>
        </p:nvSpPr>
        <p:spPr>
          <a:ln/>
        </p:spPr>
        <p:txBody>
          <a:bodyPr/>
          <a:lstStyle>
            <a:lvl1pPr>
              <a:defRPr/>
            </a:lvl1pPr>
          </a:lstStyle>
          <a:p>
            <a:pPr>
              <a:defRPr/>
            </a:pPr>
            <a:fld id="{92F1DFE6-66B5-4CDA-A4F5-F91CE8BD73EB}" type="slidenum">
              <a:rPr lang="sv-SE"/>
              <a:pPr>
                <a:defRPr/>
              </a:pPr>
              <a:t>‹#›</a:t>
            </a:fld>
            <a:endParaRPr lang="sv-SE" dirty="0"/>
          </a:p>
        </p:txBody>
      </p:sp>
    </p:spTree>
    <p:extLst>
      <p:ext uri="{BB962C8B-B14F-4D97-AF65-F5344CB8AC3E}">
        <p14:creationId xmlns:p14="http://schemas.microsoft.com/office/powerpoint/2010/main" xmlns="" val="2884394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544513" y="1900238"/>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Platshållare för text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1028" name="Picture 6" descr="Delphi_light_black[1].jpg"/>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788" y="673100"/>
            <a:ext cx="8734425" cy="410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4"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Delphi_light_black[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 y="846138"/>
            <a:ext cx="8734425" cy="409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6"/>
          <p:cNvSpPr>
            <a:spLocks noGrp="1" noChangeArrowheads="1"/>
          </p:cNvSpPr>
          <p:nvPr>
            <p:ph type="body" idx="1"/>
          </p:nvPr>
        </p:nvSpPr>
        <p:spPr bwMode="auto">
          <a:xfrm>
            <a:off x="757238" y="1563688"/>
            <a:ext cx="8062912"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46800" rIns="0" bIns="0" numCol="1" anchor="t" anchorCtr="0" compatLnSpc="1">
            <a:prstTxWarp prst="textNoShape">
              <a:avLst/>
            </a:prstTxWarp>
          </a:bodyPr>
          <a:lstStyle/>
          <a:p>
            <a:pPr lvl="0"/>
            <a:r>
              <a:rPr lang="sv-SE" altLang="sv-SE" smtClean="0"/>
              <a:t>Click to edit Master text styles</a:t>
            </a:r>
          </a:p>
          <a:p>
            <a:pPr lvl="1"/>
            <a:r>
              <a:rPr lang="sv-SE" altLang="sv-SE" smtClean="0"/>
              <a:t>Second level</a:t>
            </a:r>
          </a:p>
          <a:p>
            <a:pPr lvl="2"/>
            <a:r>
              <a:rPr lang="sv-SE" altLang="sv-SE" smtClean="0"/>
              <a:t>Third level</a:t>
            </a:r>
          </a:p>
          <a:p>
            <a:pPr lvl="3"/>
            <a:r>
              <a:rPr lang="sv-SE" altLang="sv-SE" smtClean="0"/>
              <a:t>Fourth level</a:t>
            </a:r>
          </a:p>
          <a:p>
            <a:pPr lvl="4"/>
            <a:r>
              <a:rPr lang="sv-SE" altLang="sv-SE" smtClean="0"/>
              <a:t>Fifth level</a:t>
            </a:r>
          </a:p>
        </p:txBody>
      </p:sp>
      <p:sp>
        <p:nvSpPr>
          <p:cNvPr id="2052"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2053"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Platshållare för rubrik 1"/>
          <p:cNvSpPr>
            <a:spLocks noGrp="1"/>
          </p:cNvSpPr>
          <p:nvPr>
            <p:ph type="title"/>
          </p:nvPr>
        </p:nvSpPr>
        <p:spPr bwMode="auto">
          <a:xfrm>
            <a:off x="757238" y="804863"/>
            <a:ext cx="8062912"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Tree>
  </p:cSld>
  <p:clrMap bg1="lt1" tx1="dk1" bg2="lt2" tx2="dk2" accent1="accent1" accent2="accent2" accent3="accent3" accent4="accent4" accent5="accent5" accent6="accent6" hlink="hlink" folHlink="folHlink"/>
  <p:sldLayoutIdLst>
    <p:sldLayoutId id="2147484356" r:id="rId1"/>
  </p:sldLayoutIdLst>
  <p:transition>
    <p:randomBar/>
  </p:transition>
  <p:timing>
    <p:tnLst>
      <p:par>
        <p:cTn id="1" dur="indefinite" restart="never" nodeType="tmRoot"/>
      </p:par>
    </p:tnLst>
  </p:timing>
  <p:hf hdr="0" dt="0"/>
  <p:txStyles>
    <p:titleStyle>
      <a:lvl1pPr algn="l" rtl="0" eaLnBrk="0" fontAlgn="base" hangingPunct="0">
        <a:spcBef>
          <a:spcPct val="0"/>
        </a:spcBef>
        <a:spcAft>
          <a:spcPct val="0"/>
        </a:spcAft>
        <a:defRPr sz="2000" b="1">
          <a:solidFill>
            <a:schemeClr val="bg1"/>
          </a:solidFill>
          <a:latin typeface="Calibri" pitchFamily="34" charset="0"/>
          <a:ea typeface="ヒラギノ角ゴ Pro W3" pitchFamily="-108" charset="-128"/>
          <a:cs typeface="Calibri" pitchFamily="34" charset="0"/>
        </a:defRPr>
      </a:lvl1pPr>
      <a:lvl2pPr algn="l" rtl="0" eaLnBrk="0" fontAlgn="base" hangingPunct="0">
        <a:spcBef>
          <a:spcPct val="0"/>
        </a:spcBef>
        <a:spcAft>
          <a:spcPct val="0"/>
        </a:spcAft>
        <a:defRPr sz="2000" b="1">
          <a:solidFill>
            <a:schemeClr val="bg1"/>
          </a:solidFill>
          <a:latin typeface="Calibri" pitchFamily="34" charset="0"/>
          <a:ea typeface="ヒラギノ角ゴ Pro W3" pitchFamily="-108" charset="-128"/>
          <a:cs typeface="Calibri" pitchFamily="34" charset="0"/>
        </a:defRPr>
      </a:lvl2pPr>
      <a:lvl3pPr algn="l" rtl="0" eaLnBrk="0" fontAlgn="base" hangingPunct="0">
        <a:spcBef>
          <a:spcPct val="0"/>
        </a:spcBef>
        <a:spcAft>
          <a:spcPct val="0"/>
        </a:spcAft>
        <a:defRPr sz="2000" b="1">
          <a:solidFill>
            <a:schemeClr val="bg1"/>
          </a:solidFill>
          <a:latin typeface="Calibri" pitchFamily="34" charset="0"/>
          <a:ea typeface="ヒラギノ角ゴ Pro W3" pitchFamily="-108" charset="-128"/>
          <a:cs typeface="Calibri" pitchFamily="34" charset="0"/>
        </a:defRPr>
      </a:lvl3pPr>
      <a:lvl4pPr algn="l" rtl="0" eaLnBrk="0" fontAlgn="base" hangingPunct="0">
        <a:spcBef>
          <a:spcPct val="0"/>
        </a:spcBef>
        <a:spcAft>
          <a:spcPct val="0"/>
        </a:spcAft>
        <a:defRPr sz="2000" b="1">
          <a:solidFill>
            <a:schemeClr val="bg1"/>
          </a:solidFill>
          <a:latin typeface="Calibri" pitchFamily="34" charset="0"/>
          <a:ea typeface="ヒラギノ角ゴ Pro W3" pitchFamily="-108" charset="-128"/>
          <a:cs typeface="Calibri" pitchFamily="34" charset="0"/>
        </a:defRPr>
      </a:lvl4pPr>
      <a:lvl5pPr algn="l" rtl="0" eaLnBrk="0" fontAlgn="base" hangingPunct="0">
        <a:spcBef>
          <a:spcPct val="0"/>
        </a:spcBef>
        <a:spcAft>
          <a:spcPct val="0"/>
        </a:spcAft>
        <a:defRPr sz="2000" b="1">
          <a:solidFill>
            <a:schemeClr val="bg1"/>
          </a:solidFill>
          <a:latin typeface="Calibri" pitchFamily="34" charset="0"/>
          <a:ea typeface="ヒラギノ角ゴ Pro W3" pitchFamily="-108" charset="-128"/>
          <a:cs typeface="Calibri" pitchFamily="34" charset="0"/>
        </a:defRPr>
      </a:lvl5pPr>
      <a:lvl6pPr marL="457200" algn="l" rtl="0" fontAlgn="base">
        <a:spcBef>
          <a:spcPct val="0"/>
        </a:spcBef>
        <a:spcAft>
          <a:spcPct val="0"/>
        </a:spcAft>
        <a:defRPr sz="2800" b="1">
          <a:solidFill>
            <a:srgbClr val="B2B2B2"/>
          </a:solidFill>
          <a:latin typeface="Arial" charset="0"/>
        </a:defRPr>
      </a:lvl6pPr>
      <a:lvl7pPr marL="914400" algn="l" rtl="0" fontAlgn="base">
        <a:spcBef>
          <a:spcPct val="0"/>
        </a:spcBef>
        <a:spcAft>
          <a:spcPct val="0"/>
        </a:spcAft>
        <a:defRPr sz="2800" b="1">
          <a:solidFill>
            <a:srgbClr val="B2B2B2"/>
          </a:solidFill>
          <a:latin typeface="Arial" charset="0"/>
        </a:defRPr>
      </a:lvl7pPr>
      <a:lvl8pPr marL="1371600" algn="l" rtl="0" fontAlgn="base">
        <a:spcBef>
          <a:spcPct val="0"/>
        </a:spcBef>
        <a:spcAft>
          <a:spcPct val="0"/>
        </a:spcAft>
        <a:defRPr sz="2800" b="1">
          <a:solidFill>
            <a:srgbClr val="B2B2B2"/>
          </a:solidFill>
          <a:latin typeface="Arial" charset="0"/>
        </a:defRPr>
      </a:lvl8pPr>
      <a:lvl9pPr marL="1828800" algn="l" rtl="0" fontAlgn="base">
        <a:spcBef>
          <a:spcPct val="0"/>
        </a:spcBef>
        <a:spcAft>
          <a:spcPct val="0"/>
        </a:spcAft>
        <a:defRPr sz="2800" b="1">
          <a:solidFill>
            <a:srgbClr val="B2B2B2"/>
          </a:solidFill>
          <a:latin typeface="Arial" charset="0"/>
        </a:defRPr>
      </a:lvl9pPr>
    </p:titleStyle>
    <p:bodyStyle>
      <a:lvl1pPr marL="287338" indent="-287338" algn="l" rtl="0" eaLnBrk="0" fontAlgn="base" hangingPunct="0">
        <a:spcBef>
          <a:spcPct val="20000"/>
        </a:spcBef>
        <a:spcAft>
          <a:spcPct val="0"/>
        </a:spcAft>
        <a:buClr>
          <a:srgbClr val="0096DC"/>
        </a:buClr>
        <a:buSzPct val="100000"/>
        <a:buFont typeface="Times" pitchFamily="18" charset="0"/>
        <a:buChar char="•"/>
        <a:defRPr sz="1600">
          <a:solidFill>
            <a:schemeClr val="bg1"/>
          </a:solidFill>
          <a:latin typeface="Calibri"/>
          <a:ea typeface="ヒラギノ角ゴ Pro W3" pitchFamily="-108" charset="-128"/>
          <a:cs typeface="Calibri"/>
        </a:defRPr>
      </a:lvl1pPr>
      <a:lvl2pPr marL="757238" indent="-279400" algn="l" rtl="0" eaLnBrk="0" fontAlgn="base" hangingPunct="0">
        <a:spcBef>
          <a:spcPct val="20000"/>
        </a:spcBef>
        <a:spcAft>
          <a:spcPct val="0"/>
        </a:spcAft>
        <a:buClr>
          <a:srgbClr val="0096DC"/>
        </a:buClr>
        <a:buSzPct val="100000"/>
        <a:buChar char="–"/>
        <a:defRPr sz="1500">
          <a:solidFill>
            <a:schemeClr val="bg1"/>
          </a:solidFill>
          <a:latin typeface="Calibri"/>
          <a:ea typeface="ヒラギノ角ゴ Pro W3" pitchFamily="-108" charset="-128"/>
          <a:cs typeface="Calibri"/>
        </a:defRPr>
      </a:lvl2pPr>
      <a:lvl3pPr marL="1187450" indent="-228600" algn="l" rtl="0" eaLnBrk="0" fontAlgn="base" hangingPunct="0">
        <a:spcBef>
          <a:spcPct val="20000"/>
        </a:spcBef>
        <a:spcAft>
          <a:spcPct val="0"/>
        </a:spcAft>
        <a:buClr>
          <a:srgbClr val="0096DC"/>
        </a:buClr>
        <a:buSzPct val="100000"/>
        <a:buChar char="•"/>
        <a:defRPr sz="1400">
          <a:solidFill>
            <a:schemeClr val="bg1"/>
          </a:solidFill>
          <a:latin typeface="Calibri"/>
          <a:ea typeface="ヒラギノ角ゴ Pro W3" pitchFamily="-108" charset="-128"/>
          <a:cs typeface="Calibri"/>
        </a:defRPr>
      </a:lvl3pPr>
      <a:lvl4pPr marL="1606550" indent="-228600" algn="l" rtl="0" eaLnBrk="0" fontAlgn="base" hangingPunct="0">
        <a:spcBef>
          <a:spcPct val="20000"/>
        </a:spcBef>
        <a:spcAft>
          <a:spcPct val="0"/>
        </a:spcAft>
        <a:buClr>
          <a:srgbClr val="0096DC"/>
        </a:buClr>
        <a:buSzPct val="100000"/>
        <a:buChar char="–"/>
        <a:defRPr sz="1300">
          <a:solidFill>
            <a:schemeClr val="bg1"/>
          </a:solidFill>
          <a:latin typeface="Calibri"/>
          <a:ea typeface="ヒラギノ角ゴ Pro W3" pitchFamily="-108" charset="-128"/>
          <a:cs typeface="Calibri"/>
        </a:defRPr>
      </a:lvl4pPr>
      <a:lvl5pPr marL="2057400" indent="-228600" algn="l" rtl="0" eaLnBrk="0" fontAlgn="base" hangingPunct="0">
        <a:spcBef>
          <a:spcPct val="20000"/>
        </a:spcBef>
        <a:spcAft>
          <a:spcPct val="0"/>
        </a:spcAft>
        <a:buClr>
          <a:srgbClr val="0096DC"/>
        </a:buClr>
        <a:buSzPct val="100000"/>
        <a:buChar char="»"/>
        <a:defRPr sz="1200">
          <a:solidFill>
            <a:schemeClr val="bg1"/>
          </a:solidFill>
          <a:latin typeface="Calibri"/>
          <a:ea typeface="ヒラギノ角ゴ Pro W3" pitchFamily="-108" charset="-128"/>
          <a:cs typeface="Calibri"/>
        </a:defRPr>
      </a:lvl5pPr>
      <a:lvl6pPr marL="2514600" indent="-228600" algn="l" rtl="0" fontAlgn="base">
        <a:spcBef>
          <a:spcPct val="20000"/>
        </a:spcBef>
        <a:spcAft>
          <a:spcPct val="0"/>
        </a:spcAft>
        <a:buSzPct val="100000"/>
        <a:buChar char="»"/>
        <a:defRPr sz="1500">
          <a:solidFill>
            <a:schemeClr val="tx1"/>
          </a:solidFill>
          <a:latin typeface="+mn-lt"/>
        </a:defRPr>
      </a:lvl6pPr>
      <a:lvl7pPr marL="2971800" indent="-228600" algn="l" rtl="0" fontAlgn="base">
        <a:spcBef>
          <a:spcPct val="20000"/>
        </a:spcBef>
        <a:spcAft>
          <a:spcPct val="0"/>
        </a:spcAft>
        <a:buSzPct val="100000"/>
        <a:buChar char="»"/>
        <a:defRPr sz="1500">
          <a:solidFill>
            <a:schemeClr val="tx1"/>
          </a:solidFill>
          <a:latin typeface="+mn-lt"/>
        </a:defRPr>
      </a:lvl7pPr>
      <a:lvl8pPr marL="3429000" indent="-228600" algn="l" rtl="0" fontAlgn="base">
        <a:spcBef>
          <a:spcPct val="20000"/>
        </a:spcBef>
        <a:spcAft>
          <a:spcPct val="0"/>
        </a:spcAft>
        <a:buSzPct val="100000"/>
        <a:buChar char="»"/>
        <a:defRPr sz="1500">
          <a:solidFill>
            <a:schemeClr val="tx1"/>
          </a:solidFill>
          <a:latin typeface="+mn-lt"/>
        </a:defRPr>
      </a:lvl8pPr>
      <a:lvl9pPr marL="3886200" indent="-228600" algn="l" rtl="0" fontAlgn="base">
        <a:spcBef>
          <a:spcPct val="20000"/>
        </a:spcBef>
        <a:spcAft>
          <a:spcPct val="0"/>
        </a:spcAft>
        <a:buSzPct val="100000"/>
        <a:buChar char="»"/>
        <a:defRPr sz="15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3" descr="Delphi_light_cyan[1].jpg"/>
          <p:cNvPicPr preferRelativeResize="0">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613" y="796925"/>
            <a:ext cx="8732837" cy="410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Platshållare för rubrik 1"/>
          <p:cNvSpPr>
            <a:spLocks noGrp="1"/>
          </p:cNvSpPr>
          <p:nvPr>
            <p:ph type="title"/>
          </p:nvPr>
        </p:nvSpPr>
        <p:spPr bwMode="auto">
          <a:xfrm>
            <a:off x="627063" y="8921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6" name="Platshållare för text 2"/>
          <p:cNvSpPr>
            <a:spLocks noGrp="1"/>
          </p:cNvSpPr>
          <p:nvPr>
            <p:ph type="body" idx="1"/>
          </p:nvPr>
        </p:nvSpPr>
        <p:spPr bwMode="auto">
          <a:xfrm>
            <a:off x="658813" y="1912938"/>
            <a:ext cx="8229600"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8"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0654206F-17C8-4807-BB9E-D051ADE4054C}" type="slidenum">
              <a:rPr lang="sv-SE"/>
              <a:pPr>
                <a:defRPr/>
              </a:pPr>
              <a:t>‹#›</a:t>
            </a:fld>
            <a:endParaRPr lang="sv-SE" dirty="0"/>
          </a:p>
        </p:txBody>
      </p:sp>
      <p:sp>
        <p:nvSpPr>
          <p:cNvPr id="3078"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3079"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4" name="Platshållare för sidfot 4"/>
          <p:cNvSpPr>
            <a:spLocks noGrp="1"/>
          </p:cNvSpPr>
          <p:nvPr>
            <p:ph type="ftr" sz="quarter" idx="3"/>
          </p:nvPr>
        </p:nvSpPr>
        <p:spPr>
          <a:xfrm>
            <a:off x="673100" y="357188"/>
            <a:ext cx="28956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Tree>
  </p:cSld>
  <p:clrMap bg1="lt1" tx1="dk1" bg2="lt2" tx2="dk2" accent1="accent1" accent2="accent2" accent3="accent3" accent4="accent4" accent5="accent5" accent6="accent6" hlink="hlink" folHlink="folHlink"/>
  <p:sldLayoutIdLst>
    <p:sldLayoutId id="2147484375" r:id="rId1"/>
  </p:sldLayoutIdLst>
  <p:timing>
    <p:tnLst>
      <p:par>
        <p:cTn id="1" dur="indefinite" restart="never" nodeType="tmRoot"/>
      </p:par>
    </p:tnLst>
  </p:timing>
  <p:hf hdr="0" dt="0"/>
  <p:txStyles>
    <p:title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Calibri" pitchFamily="34" charset="0"/>
        </a:defRPr>
      </a:lvl2pPr>
      <a:lvl3pPr algn="l" rtl="0" eaLnBrk="0" fontAlgn="base" hangingPunct="0">
        <a:spcBef>
          <a:spcPct val="0"/>
        </a:spcBef>
        <a:spcAft>
          <a:spcPct val="0"/>
        </a:spcAft>
        <a:defRPr sz="2000" b="1">
          <a:solidFill>
            <a:schemeClr val="tx1"/>
          </a:solidFill>
          <a:latin typeface="Calibri" pitchFamily="34" charset="0"/>
        </a:defRPr>
      </a:lvl3pPr>
      <a:lvl4pPr algn="l" rtl="0" eaLnBrk="0" fontAlgn="base" hangingPunct="0">
        <a:spcBef>
          <a:spcPct val="0"/>
        </a:spcBef>
        <a:spcAft>
          <a:spcPct val="0"/>
        </a:spcAft>
        <a:defRPr sz="2000" b="1">
          <a:solidFill>
            <a:schemeClr val="tx1"/>
          </a:solidFill>
          <a:latin typeface="Calibri" pitchFamily="34" charset="0"/>
        </a:defRPr>
      </a:lvl4pPr>
      <a:lvl5pPr algn="l" rtl="0" eaLnBrk="0" fontAlgn="base" hangingPunct="0">
        <a:spcBef>
          <a:spcPct val="0"/>
        </a:spcBef>
        <a:spcAft>
          <a:spcPct val="0"/>
        </a:spcAft>
        <a:defRPr sz="2000" b="1">
          <a:solidFill>
            <a:schemeClr val="tx1"/>
          </a:solidFill>
          <a:latin typeface="Calibri" pitchFamily="34" charset="0"/>
        </a:defRPr>
      </a:lvl5pPr>
      <a:lvl6pPr marL="457200" algn="l" rtl="0" fontAlgn="base">
        <a:spcBef>
          <a:spcPct val="0"/>
        </a:spcBef>
        <a:spcAft>
          <a:spcPct val="0"/>
        </a:spcAft>
        <a:defRPr sz="2000" b="1">
          <a:solidFill>
            <a:schemeClr val="tx1"/>
          </a:solidFill>
          <a:latin typeface="Calibri" pitchFamily="34" charset="0"/>
        </a:defRPr>
      </a:lvl6pPr>
      <a:lvl7pPr marL="914400" algn="l" rtl="0" fontAlgn="base">
        <a:spcBef>
          <a:spcPct val="0"/>
        </a:spcBef>
        <a:spcAft>
          <a:spcPct val="0"/>
        </a:spcAft>
        <a:defRPr sz="2000" b="1">
          <a:solidFill>
            <a:schemeClr val="tx1"/>
          </a:solidFill>
          <a:latin typeface="Calibri" pitchFamily="34" charset="0"/>
        </a:defRPr>
      </a:lvl7pPr>
      <a:lvl8pPr marL="1371600" algn="l" rtl="0" fontAlgn="base">
        <a:spcBef>
          <a:spcPct val="0"/>
        </a:spcBef>
        <a:spcAft>
          <a:spcPct val="0"/>
        </a:spcAft>
        <a:defRPr sz="2000" b="1">
          <a:solidFill>
            <a:schemeClr val="tx1"/>
          </a:solidFill>
          <a:latin typeface="Calibri" pitchFamily="34" charset="0"/>
        </a:defRPr>
      </a:lvl8pPr>
      <a:lvl9pPr marL="1828800" algn="l" rtl="0" fontAlgn="base">
        <a:spcBef>
          <a:spcPct val="0"/>
        </a:spcBef>
        <a:spcAft>
          <a:spcPct val="0"/>
        </a:spcAft>
        <a:defRPr sz="2000" b="1">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00000"/>
        <a:buFont typeface="Arial" pitchFamily="34" charset="0"/>
        <a:buChar char="•"/>
        <a:defRPr lang="sv-SE" sz="1600" kern="1200" dirty="0">
          <a:solidFill>
            <a:schemeClr val="tx1"/>
          </a:solidFill>
          <a:latin typeface="Calibri"/>
          <a:ea typeface="+mn-ea"/>
          <a:cs typeface="+mn-cs"/>
        </a:defRPr>
      </a:lvl1pPr>
      <a:lvl2pPr marL="742950" indent="-285750" algn="l" rtl="0" eaLnBrk="0" fontAlgn="base" hangingPunct="0">
        <a:spcBef>
          <a:spcPct val="20000"/>
        </a:spcBef>
        <a:spcAft>
          <a:spcPct val="0"/>
        </a:spcAft>
        <a:buSzPct val="100000"/>
        <a:buFont typeface="Arial" pitchFamily="34" charset="0"/>
        <a:buChar char="–"/>
        <a:defRPr lang="sv-SE" sz="1500" kern="1200" dirty="0">
          <a:solidFill>
            <a:schemeClr val="tx1"/>
          </a:solidFill>
          <a:latin typeface="Calibri"/>
          <a:ea typeface="+mn-ea"/>
          <a:cs typeface="+mn-cs"/>
        </a:defRPr>
      </a:lvl2pPr>
      <a:lvl3pPr marL="1143000" indent="-228600" algn="l" rtl="0" eaLnBrk="0" fontAlgn="base" hangingPunct="0">
        <a:spcBef>
          <a:spcPct val="20000"/>
        </a:spcBef>
        <a:spcAft>
          <a:spcPct val="0"/>
        </a:spcAft>
        <a:buSzPct val="100000"/>
        <a:buFont typeface="Arial" pitchFamily="34" charset="0"/>
        <a:buChar char="•"/>
        <a:defRPr lang="sv-SE" sz="1400" kern="1200" dirty="0">
          <a:solidFill>
            <a:schemeClr val="tx1"/>
          </a:solidFill>
          <a:latin typeface="Calibri"/>
          <a:ea typeface="+mn-ea"/>
          <a:cs typeface="+mn-cs"/>
        </a:defRPr>
      </a:lvl3pPr>
      <a:lvl4pPr marL="1600200" indent="-228600" algn="l" rtl="0" eaLnBrk="0" fontAlgn="base" hangingPunct="0">
        <a:spcBef>
          <a:spcPct val="20000"/>
        </a:spcBef>
        <a:spcAft>
          <a:spcPct val="0"/>
        </a:spcAft>
        <a:buSzPct val="100000"/>
        <a:buFont typeface="Arial" pitchFamily="34" charset="0"/>
        <a:buChar char="–"/>
        <a:defRPr lang="sv-SE" sz="1300" kern="1200" dirty="0">
          <a:solidFill>
            <a:schemeClr val="tx1"/>
          </a:solidFill>
          <a:latin typeface="Calibri"/>
          <a:ea typeface="+mn-ea"/>
          <a:cs typeface="+mn-cs"/>
        </a:defRPr>
      </a:lvl4pPr>
      <a:lvl5pPr marL="2057400" indent="-228600" algn="l" rtl="0" eaLnBrk="0" fontAlgn="base" hangingPunct="0">
        <a:spcBef>
          <a:spcPct val="20000"/>
        </a:spcBef>
        <a:spcAft>
          <a:spcPct val="0"/>
        </a:spcAft>
        <a:buSzPct val="100000"/>
        <a:buFont typeface="Arial" pitchFamily="34" charset="0"/>
        <a:buChar char="»"/>
        <a:defRPr lang="sv-SE" sz="1200" kern="1200" dirty="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4099" name="Picture 11" descr="Delphi_logo_word_black2.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3" name="Platshållare för sidfot 4"/>
          <p:cNvSpPr>
            <a:spLocks noGrp="1"/>
          </p:cNvSpPr>
          <p:nvPr>
            <p:ph type="ftr" sz="quarter" idx="3"/>
          </p:nvPr>
        </p:nvSpPr>
        <p:spPr>
          <a:xfrm>
            <a:off x="673100" y="357188"/>
            <a:ext cx="38989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dirty="0" smtClean="0"/>
              <a:t>Utvecklingstendenser i skyddet för företagshemligheter</a:t>
            </a:r>
            <a:endParaRPr dirty="0"/>
          </a:p>
        </p:txBody>
      </p:sp>
      <p:sp>
        <p:nvSpPr>
          <p:cNvPr id="11"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34D73265-3AA0-4214-8206-A3FE4EA17991}"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Lst>
  <p:timing>
    <p:tnLst>
      <p:par>
        <p:cTn id="1" dur="indefinite" restart="never" nodeType="tmRoot"/>
      </p:par>
    </p:tnLst>
  </p:timing>
  <p:hf hdr="0" dt="0"/>
  <p:txStyles>
    <p:titleStyle>
      <a:lvl1pPr algn="l" rtl="0" eaLnBrk="0" fontAlgn="base" hangingPunct="0">
        <a:spcBef>
          <a:spcPct val="0"/>
        </a:spcBef>
        <a:spcAft>
          <a:spcPct val="0"/>
        </a:spcAft>
        <a:defRPr sz="2000" b="1"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Calibri" pitchFamily="34" charset="0"/>
        </a:defRPr>
      </a:lvl2pPr>
      <a:lvl3pPr algn="l" rtl="0" eaLnBrk="0" fontAlgn="base" hangingPunct="0">
        <a:spcBef>
          <a:spcPct val="0"/>
        </a:spcBef>
        <a:spcAft>
          <a:spcPct val="0"/>
        </a:spcAft>
        <a:defRPr sz="2000" b="1">
          <a:solidFill>
            <a:schemeClr val="tx1"/>
          </a:solidFill>
          <a:latin typeface="Calibri" pitchFamily="34" charset="0"/>
        </a:defRPr>
      </a:lvl3pPr>
      <a:lvl4pPr algn="l" rtl="0" eaLnBrk="0" fontAlgn="base" hangingPunct="0">
        <a:spcBef>
          <a:spcPct val="0"/>
        </a:spcBef>
        <a:spcAft>
          <a:spcPct val="0"/>
        </a:spcAft>
        <a:defRPr sz="2000" b="1">
          <a:solidFill>
            <a:schemeClr val="tx1"/>
          </a:solidFill>
          <a:latin typeface="Calibri" pitchFamily="34" charset="0"/>
        </a:defRPr>
      </a:lvl4pPr>
      <a:lvl5pPr algn="l" rtl="0" eaLnBrk="0" fontAlgn="base" hangingPunct="0">
        <a:spcBef>
          <a:spcPct val="0"/>
        </a:spcBef>
        <a:spcAft>
          <a:spcPct val="0"/>
        </a:spcAft>
        <a:defRPr sz="2000" b="1">
          <a:solidFill>
            <a:schemeClr val="tx1"/>
          </a:solidFill>
          <a:latin typeface="Calibri" pitchFamily="34" charset="0"/>
        </a:defRPr>
      </a:lvl5pPr>
      <a:lvl6pPr marL="457200" algn="l" rtl="0" fontAlgn="base">
        <a:spcBef>
          <a:spcPct val="0"/>
        </a:spcBef>
        <a:spcAft>
          <a:spcPct val="0"/>
        </a:spcAft>
        <a:defRPr sz="2000" b="1">
          <a:solidFill>
            <a:schemeClr val="tx1"/>
          </a:solidFill>
          <a:latin typeface="Calibri" pitchFamily="34" charset="0"/>
        </a:defRPr>
      </a:lvl6pPr>
      <a:lvl7pPr marL="914400" algn="l" rtl="0" fontAlgn="base">
        <a:spcBef>
          <a:spcPct val="0"/>
        </a:spcBef>
        <a:spcAft>
          <a:spcPct val="0"/>
        </a:spcAft>
        <a:defRPr sz="2000" b="1">
          <a:solidFill>
            <a:schemeClr val="tx1"/>
          </a:solidFill>
          <a:latin typeface="Calibri" pitchFamily="34" charset="0"/>
        </a:defRPr>
      </a:lvl7pPr>
      <a:lvl8pPr marL="1371600" algn="l" rtl="0" fontAlgn="base">
        <a:spcBef>
          <a:spcPct val="0"/>
        </a:spcBef>
        <a:spcAft>
          <a:spcPct val="0"/>
        </a:spcAft>
        <a:defRPr sz="2000" b="1">
          <a:solidFill>
            <a:schemeClr val="tx1"/>
          </a:solidFill>
          <a:latin typeface="Calibri" pitchFamily="34" charset="0"/>
        </a:defRPr>
      </a:lvl8pPr>
      <a:lvl9pPr marL="1828800" algn="l" rtl="0" fontAlgn="base">
        <a:spcBef>
          <a:spcPct val="0"/>
        </a:spcBef>
        <a:spcAft>
          <a:spcPct val="0"/>
        </a:spcAft>
        <a:defRPr sz="20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B41E8C"/>
        </a:buClr>
        <a:buSzPct val="100000"/>
        <a:buFont typeface="Arial" pitchFamily="34" charset="0"/>
        <a:buChar char="•"/>
        <a:defRPr lang="sv-SE" sz="1600" kern="1200" dirty="0">
          <a:solidFill>
            <a:schemeClr val="tx1"/>
          </a:solidFill>
          <a:latin typeface="Calibri"/>
          <a:ea typeface="+mn-ea"/>
          <a:cs typeface="+mn-cs"/>
        </a:defRPr>
      </a:lvl1pPr>
      <a:lvl2pPr marL="742950" indent="-285750" algn="l" rtl="0" eaLnBrk="0" fontAlgn="base" hangingPunct="0">
        <a:spcBef>
          <a:spcPct val="20000"/>
        </a:spcBef>
        <a:spcAft>
          <a:spcPct val="0"/>
        </a:spcAft>
        <a:buClr>
          <a:srgbClr val="B41E8C"/>
        </a:buClr>
        <a:buSzPct val="100000"/>
        <a:buFont typeface="Arial" pitchFamily="34" charset="0"/>
        <a:buChar char="–"/>
        <a:defRPr lang="sv-SE" sz="1500" kern="1200" dirty="0">
          <a:solidFill>
            <a:schemeClr val="tx1"/>
          </a:solidFill>
          <a:latin typeface="Calibri"/>
          <a:ea typeface="+mn-ea"/>
          <a:cs typeface="+mn-cs"/>
        </a:defRPr>
      </a:lvl2pPr>
      <a:lvl3pPr marL="1143000" indent="-228600" algn="l" rtl="0" eaLnBrk="0" fontAlgn="base" hangingPunct="0">
        <a:spcBef>
          <a:spcPct val="20000"/>
        </a:spcBef>
        <a:spcAft>
          <a:spcPct val="0"/>
        </a:spcAft>
        <a:buClr>
          <a:srgbClr val="B41E8C"/>
        </a:buClr>
        <a:buSzPct val="100000"/>
        <a:buFont typeface="Arial" pitchFamily="34" charset="0"/>
        <a:buChar char="•"/>
        <a:defRPr lang="sv-SE" sz="1400" kern="1200" dirty="0">
          <a:solidFill>
            <a:schemeClr val="tx1"/>
          </a:solidFill>
          <a:latin typeface="Calibri"/>
          <a:ea typeface="+mn-ea"/>
          <a:cs typeface="+mn-cs"/>
        </a:defRPr>
      </a:lvl3pPr>
      <a:lvl4pPr marL="1600200" indent="-228600" algn="l" rtl="0" eaLnBrk="0" fontAlgn="base" hangingPunct="0">
        <a:spcBef>
          <a:spcPct val="20000"/>
        </a:spcBef>
        <a:spcAft>
          <a:spcPct val="0"/>
        </a:spcAft>
        <a:buClr>
          <a:srgbClr val="B41E8C"/>
        </a:buClr>
        <a:buSzPct val="100000"/>
        <a:buFont typeface="Arial" pitchFamily="34" charset="0"/>
        <a:buChar char="–"/>
        <a:defRPr lang="sv-SE" sz="1300" kern="1200" dirty="0">
          <a:solidFill>
            <a:schemeClr val="tx1"/>
          </a:solidFill>
          <a:latin typeface="Calibri"/>
          <a:ea typeface="+mn-ea"/>
          <a:cs typeface="+mn-cs"/>
        </a:defRPr>
      </a:lvl4pPr>
      <a:lvl5pPr marL="2057400" indent="-228600" algn="l" rtl="0" eaLnBrk="0" fontAlgn="base" hangingPunct="0">
        <a:spcBef>
          <a:spcPct val="20000"/>
        </a:spcBef>
        <a:spcAft>
          <a:spcPct val="0"/>
        </a:spcAft>
        <a:buClr>
          <a:srgbClr val="B41E8C"/>
        </a:buClr>
        <a:buSzPct val="100000"/>
        <a:buFont typeface="Arial" pitchFamily="34" charset="0"/>
        <a:buChar char="»"/>
        <a:defRPr lang="sv-SE" sz="1200" kern="1200" dirty="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196850" y="862013"/>
            <a:ext cx="8747125" cy="4075112"/>
          </a:xfrm>
          <a:prstGeom prst="rect">
            <a:avLst/>
          </a:prstGeom>
          <a:solidFill>
            <a:srgbClr val="969696"/>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sv-SE" altLang="sv-SE"/>
              <a:t/>
            </a:r>
            <a:br>
              <a:rPr lang="sv-SE" altLang="sv-SE"/>
            </a:br>
            <a:r>
              <a:rPr lang="sv-SE" altLang="sv-SE"/>
              <a:t/>
            </a:r>
            <a:br>
              <a:rPr lang="sv-SE" altLang="sv-SE"/>
            </a:br>
            <a:r>
              <a:rPr lang="sv-SE" altLang="sv-SE"/>
              <a:t/>
            </a:r>
            <a:br>
              <a:rPr lang="sv-SE" altLang="sv-SE"/>
            </a:br>
            <a:endParaRPr lang="sv-SE" altLang="sv-SE"/>
          </a:p>
        </p:txBody>
      </p:sp>
      <p:sp>
        <p:nvSpPr>
          <p:cNvPr id="5123"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5124" name="Picture 11" descr="Delphi_logo_word_black2.bmp"/>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1" name="Platshållare för sidfot 4"/>
          <p:cNvSpPr>
            <a:spLocks noGrp="1"/>
          </p:cNvSpPr>
          <p:nvPr>
            <p:ph type="ftr" sz="quarter" idx="3"/>
          </p:nvPr>
        </p:nvSpPr>
        <p:spPr>
          <a:xfrm>
            <a:off x="673100" y="357188"/>
            <a:ext cx="3897312"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dirty="0" smtClean="0"/>
              <a:t>Utvecklingstendenser i skyddet för företagshemligheter</a:t>
            </a:r>
            <a:endParaRPr dirty="0"/>
          </a:p>
        </p:txBody>
      </p:sp>
      <p:sp>
        <p:nvSpPr>
          <p:cNvPr id="9"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7D3B95A1-E622-4A64-BC99-F549CB714913}"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196850" y="862013"/>
            <a:ext cx="8747125" cy="4075112"/>
          </a:xfrm>
          <a:prstGeom prst="rect">
            <a:avLst/>
          </a:prstGeom>
          <a:solidFill>
            <a:srgbClr val="0096DC"/>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sv-SE" altLang="sv-SE"/>
              <a:t/>
            </a:r>
            <a:br>
              <a:rPr lang="sv-SE" altLang="sv-SE"/>
            </a:br>
            <a:r>
              <a:rPr lang="sv-SE" altLang="sv-SE"/>
              <a:t/>
            </a:r>
            <a:br>
              <a:rPr lang="sv-SE" altLang="sv-SE"/>
            </a:br>
            <a:r>
              <a:rPr lang="sv-SE" altLang="sv-SE"/>
              <a:t/>
            </a:r>
            <a:br>
              <a:rPr lang="sv-SE" altLang="sv-SE"/>
            </a:br>
            <a:endParaRPr lang="sv-SE" altLang="sv-SE"/>
          </a:p>
        </p:txBody>
      </p:sp>
      <p:sp>
        <p:nvSpPr>
          <p:cNvPr id="6147"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pic>
        <p:nvPicPr>
          <p:cNvPr id="6148"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2" name="Platshållare för sidfot 4"/>
          <p:cNvSpPr>
            <a:spLocks noGrp="1"/>
          </p:cNvSpPr>
          <p:nvPr>
            <p:ph type="ftr" sz="quarter" idx="3"/>
          </p:nvPr>
        </p:nvSpPr>
        <p:spPr>
          <a:xfrm>
            <a:off x="673100" y="357188"/>
            <a:ext cx="28956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
        <p:nvSpPr>
          <p:cNvPr id="10"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C740CAC5-7BEE-45A3-ABAD-753E14880A0F}"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196850" y="862013"/>
            <a:ext cx="8747125" cy="4075112"/>
          </a:xfrm>
          <a:prstGeom prst="rect">
            <a:avLst/>
          </a:prstGeom>
          <a:solidFill>
            <a:srgbClr val="F06446"/>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sv-SE" altLang="sv-SE"/>
              <a:t/>
            </a:r>
            <a:br>
              <a:rPr lang="sv-SE" altLang="sv-SE"/>
            </a:br>
            <a:r>
              <a:rPr lang="sv-SE" altLang="sv-SE"/>
              <a:t/>
            </a:r>
            <a:br>
              <a:rPr lang="sv-SE" altLang="sv-SE"/>
            </a:br>
            <a:r>
              <a:rPr lang="sv-SE" altLang="sv-SE"/>
              <a:t/>
            </a:r>
            <a:br>
              <a:rPr lang="sv-SE" altLang="sv-SE"/>
            </a:br>
            <a:endParaRPr lang="sv-SE" altLang="sv-SE"/>
          </a:p>
        </p:txBody>
      </p:sp>
      <p:pic>
        <p:nvPicPr>
          <p:cNvPr id="7171"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1" name="Platshållare för sidfot 4"/>
          <p:cNvSpPr>
            <a:spLocks noGrp="1"/>
          </p:cNvSpPr>
          <p:nvPr>
            <p:ph type="ftr" sz="quarter" idx="3"/>
          </p:nvPr>
        </p:nvSpPr>
        <p:spPr>
          <a:xfrm>
            <a:off x="673100" y="357188"/>
            <a:ext cx="28956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
        <p:nvSpPr>
          <p:cNvPr id="7174"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sp>
        <p:nvSpPr>
          <p:cNvPr id="9"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A524DDDF-6B0B-4ACA-830E-9746EBEC8112}"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196850" y="862013"/>
            <a:ext cx="8747125" cy="4075112"/>
          </a:xfrm>
          <a:prstGeom prst="rect">
            <a:avLst/>
          </a:prstGeom>
          <a:solidFill>
            <a:srgbClr val="F05A8C"/>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sv-SE" altLang="sv-SE"/>
              <a:t/>
            </a:r>
            <a:br>
              <a:rPr lang="sv-SE" altLang="sv-SE"/>
            </a:br>
            <a:r>
              <a:rPr lang="sv-SE" altLang="sv-SE"/>
              <a:t/>
            </a:r>
            <a:br>
              <a:rPr lang="sv-SE" altLang="sv-SE"/>
            </a:br>
            <a:r>
              <a:rPr lang="sv-SE" altLang="sv-SE"/>
              <a:t/>
            </a:r>
            <a:br>
              <a:rPr lang="sv-SE" altLang="sv-SE"/>
            </a:br>
            <a:endParaRPr lang="sv-SE" altLang="sv-SE"/>
          </a:p>
        </p:txBody>
      </p:sp>
      <p:pic>
        <p:nvPicPr>
          <p:cNvPr id="8195"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1" name="Platshållare för sidfot 4"/>
          <p:cNvSpPr>
            <a:spLocks noGrp="1"/>
          </p:cNvSpPr>
          <p:nvPr>
            <p:ph type="ftr" sz="quarter" idx="3"/>
          </p:nvPr>
        </p:nvSpPr>
        <p:spPr>
          <a:xfrm>
            <a:off x="673100" y="357188"/>
            <a:ext cx="28956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
        <p:nvSpPr>
          <p:cNvPr id="8198"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sp>
        <p:nvSpPr>
          <p:cNvPr id="9"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C1AB185D-25B5-4DE2-8C45-922A4751EAC3}"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196850" y="862013"/>
            <a:ext cx="8747125" cy="4075112"/>
          </a:xfrm>
          <a:prstGeom prst="rect">
            <a:avLst/>
          </a:prstGeom>
          <a:solidFill>
            <a:srgbClr val="00AFA0"/>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sv-SE" altLang="sv-SE"/>
              <a:t/>
            </a:r>
            <a:br>
              <a:rPr lang="sv-SE" altLang="sv-SE"/>
            </a:br>
            <a:r>
              <a:rPr lang="sv-SE" altLang="sv-SE"/>
              <a:t/>
            </a:r>
            <a:br>
              <a:rPr lang="sv-SE" altLang="sv-SE"/>
            </a:br>
            <a:r>
              <a:rPr lang="sv-SE" altLang="sv-SE"/>
              <a:t/>
            </a:r>
            <a:br>
              <a:rPr lang="sv-SE" altLang="sv-SE"/>
            </a:br>
            <a:endParaRPr lang="sv-SE" altLang="sv-SE"/>
          </a:p>
        </p:txBody>
      </p:sp>
      <p:pic>
        <p:nvPicPr>
          <p:cNvPr id="9219" name="Picture 11" descr="Delphi_logo_word_black2.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1813" y="206375"/>
            <a:ext cx="79216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latshållare för datum 1"/>
          <p:cNvSpPr>
            <a:spLocks noGrp="1"/>
          </p:cNvSpPr>
          <p:nvPr>
            <p:ph type="dt" sz="half" idx="2"/>
          </p:nvPr>
        </p:nvSpPr>
        <p:spPr>
          <a:xfrm>
            <a:off x="768350" y="257175"/>
            <a:ext cx="2370138"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fontAlgn="auto" latinLnBrk="0" hangingPunct="0">
              <a:spcBef>
                <a:spcPts val="0"/>
              </a:spcBef>
              <a:spcAft>
                <a:spcPts val="0"/>
              </a:spcAft>
              <a:defRPr lang="sv-SE" sz="1000" kern="1200" baseline="0" smtClean="0">
                <a:solidFill>
                  <a:srgbClr val="000000"/>
                </a:solidFill>
                <a:latin typeface="Calibri" pitchFamily="-108" charset="0"/>
                <a:ea typeface="Arial" pitchFamily="-108" charset="0"/>
                <a:cs typeface="Arial" pitchFamily="-108" charset="0"/>
              </a:defRPr>
            </a:lvl1pPr>
          </a:lstStyle>
          <a:p>
            <a:pPr>
              <a:defRPr/>
            </a:pPr>
            <a:endParaRPr/>
          </a:p>
        </p:txBody>
      </p:sp>
      <p:sp>
        <p:nvSpPr>
          <p:cNvPr id="11" name="Platshållare för sidfot 4"/>
          <p:cNvSpPr>
            <a:spLocks noGrp="1"/>
          </p:cNvSpPr>
          <p:nvPr>
            <p:ph type="ftr" sz="quarter" idx="3"/>
          </p:nvPr>
        </p:nvSpPr>
        <p:spPr>
          <a:xfrm>
            <a:off x="673100" y="357188"/>
            <a:ext cx="2895600" cy="214312"/>
          </a:xfrm>
          <a:prstGeom prst="rect">
            <a:avLst/>
          </a:prstGeom>
        </p:spPr>
        <p:txBody>
          <a:bodyPr vert="horz" lIns="91440" tIns="45720" rIns="91440" bIns="45720" rtlCol="0" anchor="ctr"/>
          <a:lstStyle>
            <a:lvl1pPr marL="0" algn="l" defTabSz="914400" rtl="0" eaLnBrk="1" fontAlgn="auto" latinLnBrk="0" hangingPunct="1">
              <a:spcBef>
                <a:spcPts val="0"/>
              </a:spcBef>
              <a:spcAft>
                <a:spcPts val="0"/>
              </a:spcAft>
              <a:defRPr lang="sv-SE" sz="1000" b="1" kern="1200" baseline="0">
                <a:solidFill>
                  <a:srgbClr val="000000"/>
                </a:solidFill>
                <a:latin typeface="Calibri" pitchFamily="-108" charset="0"/>
                <a:ea typeface="Arial" pitchFamily="-108" charset="0"/>
                <a:cs typeface="Arial" pitchFamily="-108" charset="0"/>
              </a:defRPr>
            </a:lvl1pPr>
          </a:lstStyle>
          <a:p>
            <a:pPr>
              <a:defRPr/>
            </a:pPr>
            <a:r>
              <a:rPr lang="sv-SE" smtClean="0"/>
              <a:t>Utvecklingstendenser i skyddet för företagshemligheter</a:t>
            </a:r>
            <a:endParaRPr/>
          </a:p>
        </p:txBody>
      </p:sp>
      <p:sp>
        <p:nvSpPr>
          <p:cNvPr id="9222" name="Line 11"/>
          <p:cNvSpPr>
            <a:spLocks noChangeShapeType="1"/>
          </p:cNvSpPr>
          <p:nvPr/>
        </p:nvSpPr>
        <p:spPr bwMode="auto">
          <a:xfrm>
            <a:off x="201613" y="668338"/>
            <a:ext cx="8745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a:p>
        </p:txBody>
      </p:sp>
      <p:sp>
        <p:nvSpPr>
          <p:cNvPr id="9" name="Rectangle 4"/>
          <p:cNvSpPr>
            <a:spLocks noGrp="1" noChangeArrowheads="1"/>
          </p:cNvSpPr>
          <p:nvPr>
            <p:ph type="sldNum" sz="quarter" idx="4"/>
          </p:nvPr>
        </p:nvSpPr>
        <p:spPr bwMode="auto">
          <a:xfrm>
            <a:off x="182563" y="268288"/>
            <a:ext cx="347662" cy="1730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baseline="0">
                <a:solidFill>
                  <a:srgbClr val="000000"/>
                </a:solidFill>
                <a:latin typeface="Calibri" pitchFamily="-108" charset="0"/>
                <a:ea typeface="Arial" pitchFamily="-108" charset="0"/>
                <a:cs typeface="Arial" pitchFamily="-108" charset="0"/>
              </a:defRPr>
            </a:lvl1pPr>
          </a:lstStyle>
          <a:p>
            <a:pPr>
              <a:defRPr/>
            </a:pPr>
            <a:fld id="{524DA702-1186-4161-8C7F-A52D72E16BDD}"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2950" y="3993232"/>
            <a:ext cx="5197202" cy="522734"/>
          </a:xfrm>
        </p:spPr>
        <p:txBody>
          <a:bodyPr>
            <a:normAutofit fontScale="92500"/>
          </a:bodyPr>
          <a:lstStyle/>
          <a:p>
            <a:pPr>
              <a:defRPr/>
            </a:pPr>
            <a:r>
              <a:rPr lang="sv-SE" altLang="sv-SE" dirty="0" smtClean="0">
                <a:ea typeface="ヒラギノ角ゴ Pro W3"/>
                <a:cs typeface="Calibri" pitchFamily="34" charset="0"/>
              </a:rPr>
              <a:t>Föreningen Immaterialrättsligt Forum 6 februari november 2014</a:t>
            </a:r>
            <a:endParaRPr lang="nb-NO" dirty="0" smtClean="0"/>
          </a:p>
          <a:p>
            <a:pPr>
              <a:defRPr/>
            </a:pPr>
            <a:r>
              <a:rPr lang="nb-NO" dirty="0" smtClean="0"/>
              <a:t>Henrik Bengtsson / Advokat / Partner</a:t>
            </a:r>
          </a:p>
        </p:txBody>
      </p:sp>
      <p:sp>
        <p:nvSpPr>
          <p:cNvPr id="12291" name="Text Placeholder 2"/>
          <p:cNvSpPr>
            <a:spLocks noGrp="1"/>
          </p:cNvSpPr>
          <p:nvPr>
            <p:ph type="body" sz="quarter" idx="13"/>
          </p:nvPr>
        </p:nvSpPr>
        <p:spPr>
          <a:xfrm>
            <a:off x="755650" y="2499742"/>
            <a:ext cx="6350917" cy="1080120"/>
          </a:xfrm>
        </p:spPr>
        <p:txBody>
          <a:bodyPr>
            <a:noAutofit/>
          </a:bodyPr>
          <a:lstStyle/>
          <a:p>
            <a:pPr marL="0" indent="0">
              <a:spcBef>
                <a:spcPts val="0"/>
              </a:spcBef>
            </a:pPr>
            <a:r>
              <a:rPr lang="sv-SE" altLang="sv-SE" dirty="0">
                <a:latin typeface="Calibri" pitchFamily="34" charset="0"/>
                <a:ea typeface="ヒラギノ角ゴ Pro W3"/>
                <a:cs typeface="Calibri" pitchFamily="34" charset="0"/>
              </a:rPr>
              <a:t>Utvecklingstendenser i skyddet </a:t>
            </a:r>
            <a:r>
              <a:rPr lang="sv-SE" altLang="sv-SE" dirty="0" smtClean="0">
                <a:latin typeface="Calibri" pitchFamily="34" charset="0"/>
                <a:ea typeface="ヒラギノ角ゴ Pro W3"/>
                <a:cs typeface="Calibri" pitchFamily="34" charset="0"/>
              </a:rPr>
              <a:t>för företagshemligheter</a:t>
            </a:r>
          </a:p>
          <a:p>
            <a:pPr marL="0" indent="0">
              <a:spcBef>
                <a:spcPts val="0"/>
              </a:spcBef>
            </a:pPr>
            <a:r>
              <a:rPr lang="sv-SE" altLang="sv-SE" sz="1800" b="0" dirty="0" smtClean="0">
                <a:latin typeface="Calibri" pitchFamily="34" charset="0"/>
                <a:ea typeface="ヒラギノ角ゴ Pro W3"/>
                <a:cs typeface="Calibri" pitchFamily="34" charset="0"/>
              </a:rPr>
              <a:t>Ny praxis och nya direktiv- och lagförslag</a:t>
            </a: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altLang="sv-SE" dirty="0" smtClean="0"/>
              <a:t>Olovligt brukande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10</a:t>
            </a:fld>
            <a:endParaRPr lang="sv-SE" dirty="0"/>
          </a:p>
        </p:txBody>
      </p:sp>
      <p:sp>
        <p:nvSpPr>
          <p:cNvPr id="7" name="TextBox 6"/>
          <p:cNvSpPr txBox="1"/>
          <p:nvPr/>
        </p:nvSpPr>
        <p:spPr>
          <a:xfrm>
            <a:off x="653122" y="1419622"/>
            <a:ext cx="7992888" cy="3600986"/>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marL="0" indent="0" fontAlgn="auto">
              <a:lnSpc>
                <a:spcPct val="100000"/>
              </a:lnSpc>
              <a:spcBef>
                <a:spcPts val="0"/>
              </a:spcBef>
              <a:spcAft>
                <a:spcPts val="0"/>
              </a:spcAft>
              <a:tabLst/>
              <a:defRPr sz="1400" kern="0">
                <a:solidFill>
                  <a:srgbClr val="000000"/>
                </a:solidFill>
                <a:latin typeface="+mn-lt"/>
              </a:defRPr>
            </a:lvl1pPr>
          </a:lstStyle>
          <a:p>
            <a:pPr>
              <a:spcAft>
                <a:spcPts val="600"/>
              </a:spcAft>
            </a:pPr>
            <a:r>
              <a:rPr lang="sv-SE" dirty="0"/>
              <a:t>NJA 2001 s 362:	Angrepp kan inte utgöra olovligt förfogande</a:t>
            </a:r>
          </a:p>
          <a:p>
            <a:pPr>
              <a:spcAft>
                <a:spcPts val="600"/>
              </a:spcAft>
            </a:pPr>
            <a:r>
              <a:rPr lang="sv-SE" dirty="0" smtClean="0"/>
              <a:t>RH </a:t>
            </a:r>
            <a:r>
              <a:rPr lang="sv-SE" dirty="0"/>
              <a:t>2004:18		Nyttjande av en dator för att kopiera kundregister utgör olovligt brukande</a:t>
            </a:r>
          </a:p>
          <a:p>
            <a:r>
              <a:rPr lang="sv-SE" dirty="0" smtClean="0"/>
              <a:t>Göta </a:t>
            </a:r>
            <a:r>
              <a:rPr lang="sv-SE" dirty="0"/>
              <a:t>hovrätt B 3397-12	Utnyttjande av kundregister utgör inte olovligt brukande eftersom informationen </a:t>
            </a:r>
            <a:r>
              <a:rPr lang="sv-SE" dirty="0" smtClean="0"/>
              <a:t>		inte </a:t>
            </a:r>
            <a:r>
              <a:rPr lang="sv-SE" dirty="0"/>
              <a:t>är en sak</a:t>
            </a:r>
          </a:p>
          <a:p>
            <a:endParaRPr lang="sv-SE" sz="900" dirty="0" smtClean="0"/>
          </a:p>
          <a:p>
            <a:endParaRPr lang="sv-SE" sz="900" dirty="0"/>
          </a:p>
          <a:p>
            <a:endParaRPr lang="sv-SE" sz="900" dirty="0" smtClean="0"/>
          </a:p>
          <a:p>
            <a:endParaRPr lang="sv-SE" sz="900" dirty="0"/>
          </a:p>
          <a:p>
            <a:endParaRPr lang="sv-SE" sz="900" dirty="0" smtClean="0"/>
          </a:p>
          <a:p>
            <a:endParaRPr lang="sv-SE" sz="900" dirty="0" smtClean="0"/>
          </a:p>
          <a:p>
            <a:endParaRPr lang="sv-SE" sz="900" dirty="0"/>
          </a:p>
          <a:p>
            <a:endParaRPr lang="sv-SE" sz="900" dirty="0" smtClean="0"/>
          </a:p>
          <a:p>
            <a:endParaRPr lang="sv-SE" sz="900" dirty="0"/>
          </a:p>
          <a:p>
            <a:endParaRPr lang="sv-SE" sz="900" dirty="0" smtClean="0"/>
          </a:p>
          <a:p>
            <a:endParaRPr lang="sv-SE" sz="900" dirty="0"/>
          </a:p>
          <a:p>
            <a:endParaRPr lang="sv-SE" sz="900" dirty="0" smtClean="0"/>
          </a:p>
          <a:p>
            <a:endParaRPr lang="sv-SE" sz="900" dirty="0"/>
          </a:p>
          <a:p>
            <a:endParaRPr lang="sv-SE" sz="900" dirty="0" smtClean="0"/>
          </a:p>
          <a:p>
            <a:endParaRPr lang="sv-SE" sz="900" dirty="0"/>
          </a:p>
          <a:p>
            <a:endParaRPr lang="sv-SE" sz="900" dirty="0"/>
          </a:p>
          <a:p>
            <a:endParaRPr lang="sv-SE" sz="900" dirty="0" smtClean="0"/>
          </a:p>
          <a:p>
            <a:endParaRPr lang="sv-SE" sz="9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9418" y="2564068"/>
            <a:ext cx="3312368" cy="2269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8040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564" y="2283718"/>
            <a:ext cx="8229600" cy="648072"/>
          </a:xfrm>
        </p:spPr>
        <p:txBody>
          <a:bodyPr/>
          <a:lstStyle/>
          <a:p>
            <a:pPr algn="ctr"/>
            <a:r>
              <a:rPr lang="sv-SE" noProof="1">
                <a:latin typeface="Calibri" pitchFamily="34" charset="0"/>
              </a:rPr>
              <a:t>Företagshemlighetsbegreppet</a:t>
            </a:r>
            <a:endParaRPr lang="sv-SE" dirty="0"/>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11</a:t>
            </a:fld>
            <a:endParaRPr lang="sv-SE" dirty="0"/>
          </a:p>
        </p:txBody>
      </p:sp>
    </p:spTree>
    <p:extLst>
      <p:ext uri="{BB962C8B-B14F-4D97-AF65-F5344CB8AC3E}">
        <p14:creationId xmlns:p14="http://schemas.microsoft.com/office/powerpoint/2010/main" xmlns="" val="2649349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95200" indent="0">
              <a:buNone/>
            </a:pPr>
            <a:r>
              <a:rPr lang="sv-SE" dirty="0" smtClean="0"/>
              <a:t>Med </a:t>
            </a:r>
            <a:r>
              <a:rPr lang="sv-SE" dirty="0"/>
              <a:t>företagshemlighet avses i denna lag sådan </a:t>
            </a:r>
            <a:r>
              <a:rPr lang="sv-SE" u="sng" dirty="0"/>
              <a:t>information</a:t>
            </a:r>
            <a:r>
              <a:rPr lang="sv-SE" dirty="0"/>
              <a:t> om </a:t>
            </a:r>
            <a:r>
              <a:rPr lang="sv-SE" u="sng" dirty="0"/>
              <a:t>affärs- eller driftförhållanden </a:t>
            </a:r>
            <a:r>
              <a:rPr lang="sv-SE" dirty="0"/>
              <a:t>i en </a:t>
            </a:r>
            <a:r>
              <a:rPr lang="sv-SE" u="sng" dirty="0"/>
              <a:t>näringsidkares rörelse </a:t>
            </a:r>
            <a:r>
              <a:rPr lang="sv-SE" dirty="0"/>
              <a:t>som näringsidkaren </a:t>
            </a:r>
            <a:r>
              <a:rPr lang="sv-SE" u="sng" dirty="0"/>
              <a:t>håller hemlig </a:t>
            </a:r>
            <a:r>
              <a:rPr lang="sv-SE" dirty="0"/>
              <a:t>och vars röjande är ägnat att medföra </a:t>
            </a:r>
            <a:r>
              <a:rPr lang="sv-SE" u="sng" dirty="0"/>
              <a:t>skada för honom i konkurrenshänseende</a:t>
            </a:r>
            <a:r>
              <a:rPr lang="sv-SE" dirty="0"/>
              <a:t>.”</a:t>
            </a:r>
          </a:p>
          <a:p>
            <a:r>
              <a:rPr lang="sv-SE" dirty="0"/>
              <a:t>Information</a:t>
            </a:r>
          </a:p>
          <a:p>
            <a:r>
              <a:rPr lang="sv-SE" dirty="0"/>
              <a:t>Information om affärs- och driftsförhållanden </a:t>
            </a:r>
          </a:p>
          <a:p>
            <a:r>
              <a:rPr lang="sv-SE" dirty="0"/>
              <a:t>Information i näringsidkares rörelse</a:t>
            </a:r>
          </a:p>
          <a:p>
            <a:r>
              <a:rPr lang="sv-SE" dirty="0"/>
              <a:t>Information som näringsidkaren håller hemlig</a:t>
            </a:r>
          </a:p>
          <a:p>
            <a:r>
              <a:rPr lang="sv-SE" dirty="0"/>
              <a:t>Röjandet av information skall innebära skada i konkurrenshänseende</a:t>
            </a:r>
          </a:p>
        </p:txBody>
      </p:sp>
      <p:sp>
        <p:nvSpPr>
          <p:cNvPr id="3" name="Title 2"/>
          <p:cNvSpPr>
            <a:spLocks noGrp="1"/>
          </p:cNvSpPr>
          <p:nvPr>
            <p:ph type="title"/>
          </p:nvPr>
        </p:nvSpPr>
        <p:spPr/>
        <p:txBody>
          <a:bodyPr/>
          <a:lstStyle/>
          <a:p>
            <a:r>
              <a:rPr lang="sv-SE" dirty="0" smtClean="0"/>
              <a:t>Rekvisiten i 1 § FHL</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12</a:t>
            </a:fld>
            <a:endParaRPr lang="sv-SE" dirty="0"/>
          </a:p>
        </p:txBody>
      </p:sp>
    </p:spTree>
    <p:extLst>
      <p:ext uri="{BB962C8B-B14F-4D97-AF65-F5344CB8AC3E}">
        <p14:creationId xmlns:p14="http://schemas.microsoft.com/office/powerpoint/2010/main" xmlns="" val="48948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Hemlighållande</a:t>
            </a:r>
            <a:endParaRPr lang="sv-SE" dirty="0"/>
          </a:p>
        </p:txBody>
      </p:sp>
      <p:sp>
        <p:nvSpPr>
          <p:cNvPr id="6" name="Footer Placeholder 5"/>
          <p:cNvSpPr>
            <a:spLocks noGrp="1"/>
          </p:cNvSpPr>
          <p:nvPr>
            <p:ph type="ftr" sz="quarter" idx="14"/>
          </p:nvPr>
        </p:nvSpPr>
        <p:spPr/>
        <p:txBody>
          <a:bodyPr/>
          <a:lstStyle/>
          <a:p>
            <a:pPr>
              <a:defRPr/>
            </a:pPr>
            <a:r>
              <a:rPr lang="sv-SE" smtClean="0"/>
              <a:t>Utvecklingstendenser i skyddet för företagshemligheter</a:t>
            </a:r>
            <a:endParaRPr lang="sv-SE"/>
          </a:p>
        </p:txBody>
      </p:sp>
      <p:sp>
        <p:nvSpPr>
          <p:cNvPr id="7" name="Slide Number Placeholder 6"/>
          <p:cNvSpPr>
            <a:spLocks noGrp="1"/>
          </p:cNvSpPr>
          <p:nvPr>
            <p:ph type="sldNum" sz="quarter" idx="15"/>
          </p:nvPr>
        </p:nvSpPr>
        <p:spPr/>
        <p:txBody>
          <a:bodyPr/>
          <a:lstStyle/>
          <a:p>
            <a:pPr>
              <a:defRPr/>
            </a:pPr>
            <a:fld id="{BE2AEBE1-7F74-4DEB-AAAE-E494B1331AA5}" type="slidenum">
              <a:rPr lang="sv-SE" smtClean="0"/>
              <a:pPr>
                <a:defRPr/>
              </a:pPr>
              <a:t>13</a:t>
            </a:fld>
            <a:endParaRPr lang="sv-SE" dirty="0"/>
          </a:p>
        </p:txBody>
      </p:sp>
      <p:grpSp>
        <p:nvGrpSpPr>
          <p:cNvPr id="17" name="Group 16"/>
          <p:cNvGrpSpPr/>
          <p:nvPr/>
        </p:nvGrpSpPr>
        <p:grpSpPr>
          <a:xfrm>
            <a:off x="732428" y="1958454"/>
            <a:ext cx="7384482" cy="2845544"/>
            <a:chOff x="971600" y="1724428"/>
            <a:chExt cx="7384482" cy="2845544"/>
          </a:xfrm>
        </p:grpSpPr>
        <p:pic>
          <p:nvPicPr>
            <p:cNvPr id="18" name="Picture 2"/>
            <p:cNvPicPr>
              <a:picLocks noChangeAspect="1" noChangeArrowheads="1"/>
            </p:cNvPicPr>
            <p:nvPr/>
          </p:nvPicPr>
          <p:blipFill>
            <a:blip r:embed="rId2" cstate="print"/>
            <a:srcRect/>
            <a:stretch>
              <a:fillRect/>
            </a:stretch>
          </p:blipFill>
          <p:spPr bwMode="auto">
            <a:xfrm>
              <a:off x="971600" y="1724428"/>
              <a:ext cx="7384482" cy="2845544"/>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987824" y="3327835"/>
              <a:ext cx="5256584" cy="216024"/>
            </a:xfrm>
            <a:prstGeom prst="rect">
              <a:avLst/>
            </a:prstGeom>
            <a:solidFill>
              <a:srgbClr val="FFFF00">
                <a:alpha val="2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Gill Sans"/>
              </a:endParaRPr>
            </a:p>
          </p:txBody>
        </p:sp>
        <p:sp>
          <p:nvSpPr>
            <p:cNvPr id="20" name="Rectangle 19"/>
            <p:cNvSpPr/>
            <p:nvPr/>
          </p:nvSpPr>
          <p:spPr>
            <a:xfrm>
              <a:off x="7812360" y="2625757"/>
              <a:ext cx="504056" cy="270030"/>
            </a:xfrm>
            <a:prstGeom prst="rect">
              <a:avLst/>
            </a:prstGeom>
            <a:solidFill>
              <a:srgbClr val="FFFF00">
                <a:alpha val="2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Gill Sans"/>
              </a:endParaRPr>
            </a:p>
          </p:txBody>
        </p:sp>
        <p:sp>
          <p:nvSpPr>
            <p:cNvPr id="21" name="Rectangle 20"/>
            <p:cNvSpPr/>
            <p:nvPr/>
          </p:nvSpPr>
          <p:spPr>
            <a:xfrm>
              <a:off x="1043608" y="2841781"/>
              <a:ext cx="7272808" cy="270030"/>
            </a:xfrm>
            <a:prstGeom prst="rect">
              <a:avLst/>
            </a:prstGeom>
            <a:solidFill>
              <a:srgbClr val="FFFF00">
                <a:alpha val="2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Gill Sans"/>
              </a:endParaRPr>
            </a:p>
          </p:txBody>
        </p:sp>
        <p:sp>
          <p:nvSpPr>
            <p:cNvPr id="22" name="Rectangle 21"/>
            <p:cNvSpPr/>
            <p:nvPr/>
          </p:nvSpPr>
          <p:spPr>
            <a:xfrm>
              <a:off x="1043608" y="3111811"/>
              <a:ext cx="720080" cy="270030"/>
            </a:xfrm>
            <a:prstGeom prst="rect">
              <a:avLst/>
            </a:prstGeom>
            <a:solidFill>
              <a:srgbClr val="FFFF00">
                <a:alpha val="2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Gill Sans"/>
              </a:endParaRPr>
            </a:p>
          </p:txBody>
        </p:sp>
        <p:sp>
          <p:nvSpPr>
            <p:cNvPr id="23" name="Rectangle 22"/>
            <p:cNvSpPr/>
            <p:nvPr/>
          </p:nvSpPr>
          <p:spPr>
            <a:xfrm>
              <a:off x="1043608" y="3543859"/>
              <a:ext cx="4464496" cy="270030"/>
            </a:xfrm>
            <a:prstGeom prst="rect">
              <a:avLst/>
            </a:prstGeom>
            <a:solidFill>
              <a:srgbClr val="FFFF00">
                <a:alpha val="2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FFFF"/>
                </a:solidFill>
                <a:effectLst/>
                <a:uLnTx/>
                <a:uFillTx/>
                <a:latin typeface="Gill Sans"/>
              </a:endParaRPr>
            </a:p>
          </p:txBody>
        </p:sp>
      </p:grpSp>
      <p:sp>
        <p:nvSpPr>
          <p:cNvPr id="24" name="Rectangle 23"/>
          <p:cNvSpPr/>
          <p:nvPr/>
        </p:nvSpPr>
        <p:spPr>
          <a:xfrm>
            <a:off x="64645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i="0" u="none" strike="noStrike" kern="0" cap="none" spc="0" normalizeH="0" baseline="0" noProof="0" dirty="0">
                <a:ln>
                  <a:noFill/>
                </a:ln>
                <a:effectLst/>
                <a:uLnTx/>
                <a:uFillTx/>
                <a:latin typeface="Calibri" pitchFamily="34" charset="0"/>
                <a:cs typeface="Calibri" pitchFamily="34" charset="0"/>
              </a:rPr>
              <a:t>Prop. 1987/88:155, s 35</a:t>
            </a:r>
          </a:p>
        </p:txBody>
      </p:sp>
    </p:spTree>
    <p:extLst>
      <p:ext uri="{BB962C8B-B14F-4D97-AF65-F5344CB8AC3E}">
        <p14:creationId xmlns:p14="http://schemas.microsoft.com/office/powerpoint/2010/main" xmlns="" val="551289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Hemlighållande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14</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AD 7/2010</a:t>
            </a:r>
            <a:endParaRPr kumimoji="0" lang="sv-SE" sz="1600" b="0" i="0" u="none" strike="noStrike" kern="0" cap="none" spc="0" normalizeH="0" baseline="0" noProof="0" dirty="0">
              <a:ln>
                <a:noFill/>
              </a:ln>
              <a:effectLst/>
              <a:uLnTx/>
              <a:uFillTx/>
              <a:latin typeface="Calibri" pitchFamily="34" charset="0"/>
              <a:cs typeface="Calibri" pitchFamily="34" charset="0"/>
            </a:endParaRPr>
          </a:p>
        </p:txBody>
      </p:sp>
      <p:sp>
        <p:nvSpPr>
          <p:cNvPr id="17" name="Rectangle 16"/>
          <p:cNvSpPr/>
          <p:nvPr/>
        </p:nvSpPr>
        <p:spPr>
          <a:xfrm>
            <a:off x="751696" y="1968495"/>
            <a:ext cx="7401122" cy="107465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fontAlgn="auto">
              <a:lnSpc>
                <a:spcPct val="114000"/>
              </a:lnSpc>
              <a:spcBef>
                <a:spcPts val="0"/>
              </a:spcBef>
              <a:spcAft>
                <a:spcPts val="0"/>
              </a:spcAft>
            </a:pPr>
            <a:r>
              <a:rPr lang="sv-SE" sz="1400" kern="0" dirty="0">
                <a:solidFill>
                  <a:srgbClr val="000000"/>
                </a:solidFill>
                <a:latin typeface="+mn-lt"/>
              </a:rPr>
              <a:t>Enligt Arbetsdomstolens mening måste det emellertid ha stått klart för honom att I ville hålla denna information hemlig och att den inte var avsedd att spridas till en vidare krets. </a:t>
            </a:r>
            <a:r>
              <a:rPr lang="sv-SE" sz="1400" u="sng" kern="0" dirty="0">
                <a:solidFill>
                  <a:srgbClr val="000000"/>
                </a:solidFill>
                <a:latin typeface="+mn-lt"/>
              </a:rPr>
              <a:t>Det förhållandet att Stefan O tidigare kan ha överlämnat motsvarande information till potentiella förvärvare eller samarbetspartners påverkar inte denna bedömning</a:t>
            </a:r>
          </a:p>
        </p:txBody>
      </p:sp>
    </p:spTree>
    <p:extLst>
      <p:ext uri="{BB962C8B-B14F-4D97-AF65-F5344CB8AC3E}">
        <p14:creationId xmlns:p14="http://schemas.microsoft.com/office/powerpoint/2010/main" xmlns="" val="2285821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Hemlighållande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15</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AD 63/2009 (ur tingsrättens dom)</a:t>
            </a:r>
            <a:endParaRPr kumimoji="0" lang="sv-SE" sz="1600" b="0" i="0" u="none" strike="noStrike" kern="0" cap="none" spc="0" normalizeH="0" baseline="0" noProof="0" dirty="0">
              <a:ln>
                <a:noFill/>
              </a:ln>
              <a:effectLst/>
              <a:uLnTx/>
              <a:uFillTx/>
              <a:latin typeface="Calibri" pitchFamily="34" charset="0"/>
              <a:cs typeface="Calibri" pitchFamily="34" charset="0"/>
            </a:endParaRPr>
          </a:p>
        </p:txBody>
      </p:sp>
      <p:sp>
        <p:nvSpPr>
          <p:cNvPr id="9" name="Rectangle 8"/>
          <p:cNvSpPr/>
          <p:nvPr/>
        </p:nvSpPr>
        <p:spPr>
          <a:xfrm>
            <a:off x="755576" y="1968325"/>
            <a:ext cx="7383282" cy="181139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fontAlgn="auto">
              <a:lnSpc>
                <a:spcPct val="114000"/>
              </a:lnSpc>
              <a:spcBef>
                <a:spcPts val="0"/>
              </a:spcBef>
              <a:spcAft>
                <a:spcPts val="0"/>
              </a:spcAft>
            </a:pPr>
            <a:r>
              <a:rPr lang="sv-SE" sz="1400" kern="0" dirty="0">
                <a:solidFill>
                  <a:srgbClr val="000000"/>
                </a:solidFill>
                <a:latin typeface="+mn-lt"/>
              </a:rPr>
              <a:t>” Med företagshemlighet avses enligt 1 § FHL sådan information om affärs- eller driftförhållanden i en näringsidkares rörelse som denne håller hemlig och vars röjande är ägnat att medföra skada för honom i konkurrenshänseende. Enligt tingsrättens mening råder det inte någon tvekan om att den information som RIT haft i form av kundlistor och avtal med samarbetspartners samt dataprogrammet RIT API med hårdvara varit av företagshemlig karaktär. </a:t>
            </a:r>
            <a:r>
              <a:rPr lang="sv-SE" sz="1400" u="sng" kern="0" dirty="0">
                <a:solidFill>
                  <a:srgbClr val="000000"/>
                </a:solidFill>
                <a:latin typeface="+mn-lt"/>
              </a:rPr>
              <a:t>Även om delar av dataprogrammet har varit tillgängligt för användare och RIT tillkännagett vissa kunder och samarbetspartners har annat inte framkommit än att övrig information hållits hemlig</a:t>
            </a:r>
            <a:r>
              <a:rPr lang="sv-SE" sz="1400" kern="0" dirty="0">
                <a:solidFill>
                  <a:srgbClr val="000000"/>
                </a:solidFill>
                <a:latin typeface="+mn-lt"/>
              </a:rPr>
              <a:t>.</a:t>
            </a:r>
          </a:p>
        </p:txBody>
      </p:sp>
    </p:spTree>
    <p:extLst>
      <p:ext uri="{BB962C8B-B14F-4D97-AF65-F5344CB8AC3E}">
        <p14:creationId xmlns:p14="http://schemas.microsoft.com/office/powerpoint/2010/main" xmlns="" val="2815817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Hemlighållande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16</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2002:11</a:t>
            </a:r>
            <a:endParaRPr kumimoji="0" lang="sv-SE" sz="1600" b="0" i="0" u="none" strike="noStrike" kern="0" cap="none" spc="0" normalizeH="0" baseline="0" noProof="0" dirty="0">
              <a:ln>
                <a:noFill/>
              </a:ln>
              <a:effectLst/>
              <a:uLnTx/>
              <a:uFillTx/>
              <a:latin typeface="Calibri" pitchFamily="34" charset="0"/>
              <a:cs typeface="Calibri" pitchFamily="34" charset="0"/>
            </a:endParaRPr>
          </a:p>
        </p:txBody>
      </p:sp>
      <p:sp>
        <p:nvSpPr>
          <p:cNvPr id="10" name="Rectangle 9"/>
          <p:cNvSpPr/>
          <p:nvPr/>
        </p:nvSpPr>
        <p:spPr>
          <a:xfrm>
            <a:off x="755576" y="1969189"/>
            <a:ext cx="7397242" cy="205697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fontAlgn="auto">
              <a:lnSpc>
                <a:spcPct val="114000"/>
              </a:lnSpc>
              <a:spcBef>
                <a:spcPts val="0"/>
              </a:spcBef>
              <a:spcAft>
                <a:spcPts val="0"/>
              </a:spcAft>
            </a:pPr>
            <a:r>
              <a:rPr lang="sv-SE" sz="1400" kern="0" dirty="0">
                <a:solidFill>
                  <a:srgbClr val="000000"/>
                </a:solidFill>
                <a:latin typeface="+mn-lt"/>
              </a:rPr>
              <a:t>” För att den informationsbärande ritningen skall anses utgöra företagshemlighet krävs vidare att informationen hålls hemlig av näringsidkaren, dvs. att näringsidkaren, i detta fall D.C., har ambitionen att behålla informationen inom den krets där den är känd (a. prop. s. 36 och Fahlbeck, a.a. s. 186 f.). </a:t>
            </a:r>
            <a:r>
              <a:rPr lang="sv-SE" sz="1400" u="sng" kern="0" dirty="0">
                <a:solidFill>
                  <a:srgbClr val="000000"/>
                </a:solidFill>
                <a:latin typeface="+mn-lt"/>
              </a:rPr>
              <a:t>Frågan är då om det förhållandet att ritningarna överlämnats till Bristol City Council och därifrån spridits vidare till en större krets i samband med anbudsförfarandet innebär att D.C. därmed gett upp ambitionen att hålla informationen hemlig. Även om informationen på detta sätt spridits utanför det egna företaget, är det emellertid alltjämt fråga om en avgränsad och identifierbar krets som har tillgång till informationen. ”</a:t>
            </a:r>
          </a:p>
        </p:txBody>
      </p:sp>
    </p:spTree>
    <p:extLst>
      <p:ext uri="{BB962C8B-B14F-4D97-AF65-F5344CB8AC3E}">
        <p14:creationId xmlns:p14="http://schemas.microsoft.com/office/powerpoint/2010/main" xmlns="" val="381818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Hemlighållande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17</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2002:11</a:t>
            </a:r>
          </a:p>
        </p:txBody>
      </p:sp>
      <p:sp>
        <p:nvSpPr>
          <p:cNvPr id="9" name="Rectangle 8"/>
          <p:cNvSpPr/>
          <p:nvPr/>
        </p:nvSpPr>
        <p:spPr>
          <a:xfrm>
            <a:off x="755576" y="1962025"/>
            <a:ext cx="7388964" cy="230255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fontAlgn="auto">
              <a:lnSpc>
                <a:spcPct val="114000"/>
              </a:lnSpc>
              <a:spcBef>
                <a:spcPts val="0"/>
              </a:spcBef>
              <a:spcAft>
                <a:spcPts val="0"/>
              </a:spcAft>
            </a:pPr>
            <a:r>
              <a:rPr lang="sv-SE" sz="1400" kern="0" dirty="0">
                <a:solidFill>
                  <a:srgbClr val="000000"/>
                </a:solidFill>
                <a:latin typeface="+mn-lt"/>
              </a:rPr>
              <a:t>” När det gäller frågan om D.C. har manifesterat sin vilja att hålla informationen hemlig, har inte framkommit att han vidtagit några särskilda åtgärder utöver de som framgår av handlingarna i anbudsfrågan, t.ex. genom att hos B-varvet eller andra varvsföretag begära att återfå ritningarna i enlighet med föreskriften i anbudshandlingarna att dessa skulle returneras. Å andra sidan har det genom vittnesuppgifter och även av vad A.B. [ställföreträdare för B-varvet] själv berättat </a:t>
            </a:r>
            <a:r>
              <a:rPr lang="sv-SE" sz="1400" u="sng" kern="0" dirty="0">
                <a:solidFill>
                  <a:srgbClr val="000000"/>
                </a:solidFill>
                <a:latin typeface="+mn-lt"/>
              </a:rPr>
              <a:t>framgått att ritningar innehållande bl.a. spantrutor regelmässigt hålls hemliga inom ett varvs- eller konstruktionsföretag. Med hänsyn till att kravet på sekretessaktivitet inte bör ställas särskilt högt, måste D.C. anses tillräckligt tydligt ha visat sin avsikt att hålla ritningen hemlig inom en viss begränsad krets</a:t>
            </a:r>
            <a:r>
              <a:rPr lang="sv-SE" sz="1400" kern="0" dirty="0">
                <a:solidFill>
                  <a:srgbClr val="000000"/>
                </a:solidFill>
                <a:latin typeface="+mn-lt"/>
              </a:rPr>
              <a:t> (jfr a. prop. s. 36 och Fahlbeck a.a. s. 187). </a:t>
            </a:r>
          </a:p>
        </p:txBody>
      </p:sp>
    </p:spTree>
    <p:extLst>
      <p:ext uri="{BB962C8B-B14F-4D97-AF65-F5344CB8AC3E}">
        <p14:creationId xmlns:p14="http://schemas.microsoft.com/office/powerpoint/2010/main" xmlns="" val="359830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ritningar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18</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2002:11</a:t>
            </a:r>
          </a:p>
        </p:txBody>
      </p:sp>
      <p:sp>
        <p:nvSpPr>
          <p:cNvPr id="10" name="Rectangle 9"/>
          <p:cNvSpPr/>
          <p:nvPr/>
        </p:nvSpPr>
        <p:spPr>
          <a:xfrm>
            <a:off x="755650" y="1965325"/>
            <a:ext cx="7383208" cy="230255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marL="0" marR="0" lvl="0" indent="0" defTabSz="914400" eaLnBrk="1" fontAlgn="auto" latinLnBrk="0" hangingPunct="1">
              <a:lnSpc>
                <a:spcPct val="114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srgbClr val="000000"/>
                </a:solidFill>
                <a:effectLst/>
                <a:uLnTx/>
                <a:uFillTx/>
                <a:latin typeface="+mn-lt"/>
              </a:rPr>
              <a:t>” Det skall alltså för det första vara frågan om information, varvid det, till skillnad mot vad som gäller i upphovsrättsliga sammanhang, </a:t>
            </a:r>
            <a:r>
              <a:rPr kumimoji="0" lang="sv-SE" sz="1400" b="0" i="0" u="sng" strike="noStrike" kern="0" cap="none" spc="0" normalizeH="0" baseline="0" noProof="0" dirty="0" smtClean="0">
                <a:ln>
                  <a:noFill/>
                </a:ln>
                <a:solidFill>
                  <a:srgbClr val="000000"/>
                </a:solidFill>
                <a:effectLst/>
                <a:uLnTx/>
                <a:uFillTx/>
                <a:latin typeface="+mn-lt"/>
              </a:rPr>
              <a:t>inte krävs att informationen har någon viss "kvalitet"</a:t>
            </a:r>
            <a:r>
              <a:rPr kumimoji="0" lang="sv-SE" sz="1400" b="0" i="0" strike="noStrike" kern="0" cap="none" spc="0" normalizeH="0" baseline="0" noProof="0" dirty="0" smtClean="0">
                <a:ln>
                  <a:noFill/>
                </a:ln>
                <a:solidFill>
                  <a:srgbClr val="000000"/>
                </a:solidFill>
                <a:effectLst/>
                <a:uLnTx/>
                <a:uFillTx/>
                <a:latin typeface="+mn-lt"/>
              </a:rPr>
              <a:t> </a:t>
            </a:r>
            <a:r>
              <a:rPr kumimoji="0" lang="sv-SE" sz="1400" b="0" i="0" u="none" strike="noStrike" kern="0" cap="none" spc="0" normalizeH="0" baseline="0" noProof="0" dirty="0" smtClean="0">
                <a:ln>
                  <a:noFill/>
                </a:ln>
                <a:solidFill>
                  <a:srgbClr val="000000"/>
                </a:solidFill>
                <a:effectLst/>
                <a:uLnTx/>
                <a:uFillTx/>
                <a:latin typeface="+mn-lt"/>
              </a:rPr>
              <a:t>(se prop. 1987/88:155 s. 12 f. och s. 34 f. samt Reinhold Fahlbeck, Företagshemligheter, konkurrensklausuler och yttrandefrihet, 1992, s. 183 f. och Christina Helgesson, Affärshemligheter i samtid och framtid, 2000, s. 273 f.). </a:t>
            </a:r>
            <a:r>
              <a:rPr kumimoji="0" lang="sv-SE" sz="1400" b="0" i="0" u="sng" strike="noStrike" kern="0" cap="none" spc="0" normalizeH="0" baseline="0" noProof="0" dirty="0" smtClean="0">
                <a:ln>
                  <a:noFill/>
                </a:ln>
                <a:solidFill>
                  <a:srgbClr val="000000"/>
                </a:solidFill>
                <a:effectLst/>
                <a:uLnTx/>
                <a:uFillTx/>
                <a:latin typeface="+mn-lt"/>
              </a:rPr>
              <a:t>Den ritning som ingick i anbudsunderlaget till B-varvet innehåller tveklöst information i lagens mening. - Den information som kan skyddas skall vidare vara av sådan art att vem som helst med adekvat utbildning kan omsätta informationen i praktiskt resultat (a. prop. s. 35 och Helgesson a.a.s. 275 och 289 f.). Ifrågavarande ritning uppfyller också detta krav och kan därför utgöra företagshemlighet. </a:t>
            </a:r>
            <a:r>
              <a:rPr kumimoji="0" lang="sv-SE" sz="1400" b="0" i="0" u="none" strike="noStrike" kern="0" cap="none" spc="0" normalizeH="0" baseline="0" noProof="0" dirty="0" smtClean="0">
                <a:ln>
                  <a:noFill/>
                </a:ln>
                <a:solidFill>
                  <a:srgbClr val="000000"/>
                </a:solidFill>
                <a:effectLst/>
                <a:uLnTx/>
                <a:uFillTx/>
                <a:latin typeface="+mn-lt"/>
              </a:rPr>
              <a:t>”</a:t>
            </a:r>
          </a:p>
        </p:txBody>
      </p:sp>
    </p:spTree>
    <p:extLst>
      <p:ext uri="{BB962C8B-B14F-4D97-AF65-F5344CB8AC3E}">
        <p14:creationId xmlns:p14="http://schemas.microsoft.com/office/powerpoint/2010/main" xmlns="" val="3652509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ritningar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19</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2002:11</a:t>
            </a:r>
          </a:p>
        </p:txBody>
      </p:sp>
      <p:pic>
        <p:nvPicPr>
          <p:cNvPr id="16" name="Picture 5"/>
          <p:cNvPicPr>
            <a:picLocks noChangeAspect="1" noChangeArrowheads="1"/>
          </p:cNvPicPr>
          <p:nvPr/>
        </p:nvPicPr>
        <p:blipFill>
          <a:blip r:embed="rId2" cstate="print"/>
          <a:srcRect/>
          <a:stretch>
            <a:fillRect/>
          </a:stretch>
        </p:blipFill>
        <p:spPr bwMode="auto">
          <a:xfrm>
            <a:off x="755576" y="1902805"/>
            <a:ext cx="2804840" cy="3045209"/>
          </a:xfrm>
          <a:prstGeom prst="rect">
            <a:avLst/>
          </a:prstGeom>
          <a:ln>
            <a:noFill/>
          </a:ln>
          <a:effectLst>
            <a:outerShdw blurRad="292100" dist="139700" dir="2700000" algn="tl" rotWithShape="0">
              <a:srgbClr val="333333">
                <a:alpha val="65000"/>
              </a:srgbClr>
            </a:outerShdw>
          </a:effectLst>
        </p:spPr>
      </p:pic>
      <p:pic>
        <p:nvPicPr>
          <p:cNvPr id="17" name="Picture 6"/>
          <p:cNvPicPr>
            <a:picLocks noChangeAspect="1" noChangeArrowheads="1"/>
          </p:cNvPicPr>
          <p:nvPr/>
        </p:nvPicPr>
        <p:blipFill>
          <a:blip r:embed="rId3" cstate="print"/>
          <a:srcRect/>
          <a:stretch>
            <a:fillRect/>
          </a:stretch>
        </p:blipFill>
        <p:spPr bwMode="auto">
          <a:xfrm>
            <a:off x="4932040" y="1904926"/>
            <a:ext cx="2880320" cy="303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952" y="2283718"/>
            <a:ext cx="8229600" cy="648072"/>
          </a:xfrm>
        </p:spPr>
        <p:txBody>
          <a:bodyPr/>
          <a:lstStyle/>
          <a:p>
            <a:pPr algn="ctr"/>
            <a:r>
              <a:rPr lang="sv-SE" dirty="0" smtClean="0"/>
              <a:t>Företagshemlighetsmål i praxis</a:t>
            </a:r>
            <a:endParaRPr lang="sv-SE" dirty="0"/>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2</a:t>
            </a:fld>
            <a:endParaRPr lang="sv-SE" dirty="0"/>
          </a:p>
        </p:txBody>
      </p:sp>
    </p:spTree>
    <p:extLst>
      <p:ext uri="{BB962C8B-B14F-4D97-AF65-F5344CB8AC3E}">
        <p14:creationId xmlns:p14="http://schemas.microsoft.com/office/powerpoint/2010/main" xmlns="" val="412466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20</a:t>
            </a:fld>
            <a:endParaRPr lang="sv-SE" dirty="0"/>
          </a:p>
        </p:txBody>
      </p:sp>
      <p:sp>
        <p:nvSpPr>
          <p:cNvPr id="15" name="Rectangle 14"/>
          <p:cNvSpPr/>
          <p:nvPr/>
        </p:nvSpPr>
        <p:spPr>
          <a:xfrm>
            <a:off x="667399" y="1415102"/>
            <a:ext cx="7520068" cy="584775"/>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Stockholms tingsrätts dom i mål nr T 33071-05 och T 24524-07 fastställd genom Svea hovrätt dom i mål nr T 6449-08 </a:t>
            </a:r>
          </a:p>
        </p:txBody>
      </p:sp>
      <p:pic>
        <p:nvPicPr>
          <p:cNvPr id="7" name="Picture 3"/>
          <p:cNvPicPr>
            <a:picLocks noChangeAspect="1" noChangeArrowheads="1"/>
          </p:cNvPicPr>
          <p:nvPr/>
        </p:nvPicPr>
        <p:blipFill>
          <a:blip r:embed="rId2" cstate="print"/>
          <a:srcRect/>
          <a:stretch>
            <a:fillRect/>
          </a:stretch>
        </p:blipFill>
        <p:spPr bwMode="auto">
          <a:xfrm>
            <a:off x="764286" y="2091687"/>
            <a:ext cx="7389114" cy="1560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ritningar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21</a:t>
            </a:fld>
            <a:endParaRPr lang="sv-SE" dirty="0"/>
          </a:p>
        </p:txBody>
      </p:sp>
      <p:sp>
        <p:nvSpPr>
          <p:cNvPr id="15" name="Rectangle 14"/>
          <p:cNvSpPr/>
          <p:nvPr/>
        </p:nvSpPr>
        <p:spPr>
          <a:xfrm>
            <a:off x="667399" y="1415102"/>
            <a:ext cx="7520068" cy="584775"/>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Stockholms tingsrätts dom i mål nr T 33071-05 och T 24524-07 fastställd genom Svea hovrätt dom i mål nr T 6449-08 </a:t>
            </a:r>
          </a:p>
        </p:txBody>
      </p:sp>
      <p:pic>
        <p:nvPicPr>
          <p:cNvPr id="9" name="Picture 2"/>
          <p:cNvPicPr>
            <a:picLocks noChangeAspect="1" noChangeArrowheads="1"/>
          </p:cNvPicPr>
          <p:nvPr/>
        </p:nvPicPr>
        <p:blipFill>
          <a:blip r:embed="rId2" cstate="print"/>
          <a:srcRect/>
          <a:stretch>
            <a:fillRect/>
          </a:stretch>
        </p:blipFill>
        <p:spPr bwMode="auto">
          <a:xfrm>
            <a:off x="755576" y="2103698"/>
            <a:ext cx="2478357" cy="270030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2" cstate="print"/>
          <a:srcRect l="10541" t="46675" r="25570" b="14985"/>
          <a:stretch>
            <a:fillRect/>
          </a:stretch>
        </p:blipFill>
        <p:spPr bwMode="auto">
          <a:xfrm>
            <a:off x="4139952" y="2103698"/>
            <a:ext cx="3215270" cy="2102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sammanställningar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22</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Skånska hovrättens beslut 2002-01-22 i mål nr </a:t>
            </a:r>
            <a:r>
              <a:rPr kumimoji="0" lang="sv-SE" sz="1600" b="0" i="0" u="none" strike="noStrike" kern="0" cap="none" spc="0" normalizeH="0" baseline="0" noProof="0" smtClean="0">
                <a:ln>
                  <a:noFill/>
                </a:ln>
                <a:effectLst/>
                <a:uLnTx/>
                <a:uFillTx/>
                <a:latin typeface="Calibri" pitchFamily="34" charset="0"/>
                <a:cs typeface="Calibri" pitchFamily="34" charset="0"/>
              </a:rPr>
              <a:t>Ö 3040-01 </a:t>
            </a:r>
            <a:endParaRPr kumimoji="0" lang="sv-SE" sz="1600" b="0" i="0" u="none" strike="noStrike" kern="0" cap="none" spc="0" normalizeH="0" baseline="0" noProof="0" dirty="0" smtClean="0">
              <a:ln>
                <a:noFill/>
              </a:ln>
              <a:effectLst/>
              <a:uLnTx/>
              <a:uFillTx/>
              <a:latin typeface="Calibri" pitchFamily="34" charset="0"/>
              <a:cs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55576" y="1965558"/>
            <a:ext cx="7397824" cy="1860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sammanställningar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23</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Varbergs tingsrätts dom i mål nr T 1576-10</a:t>
            </a:r>
          </a:p>
        </p:txBody>
      </p:sp>
      <p:pic>
        <p:nvPicPr>
          <p:cNvPr id="7" name="Picture 2"/>
          <p:cNvPicPr>
            <a:picLocks noChangeAspect="1" noChangeArrowheads="1"/>
          </p:cNvPicPr>
          <p:nvPr/>
        </p:nvPicPr>
        <p:blipFill>
          <a:blip r:embed="rId2" cstate="print"/>
          <a:srcRect/>
          <a:stretch>
            <a:fillRect/>
          </a:stretch>
        </p:blipFill>
        <p:spPr bwMode="auto">
          <a:xfrm>
            <a:off x="755651" y="1965325"/>
            <a:ext cx="7397750" cy="1470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 - sammanställningar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24</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Svea hovrätts beslut 2010-12-20 mål nr Ö 7342-10</a:t>
            </a:r>
          </a:p>
        </p:txBody>
      </p:sp>
      <p:grpSp>
        <p:nvGrpSpPr>
          <p:cNvPr id="2" name="Group 1"/>
          <p:cNvGrpSpPr/>
          <p:nvPr/>
        </p:nvGrpSpPr>
        <p:grpSpPr>
          <a:xfrm>
            <a:off x="755576" y="1979518"/>
            <a:ext cx="7276373" cy="2502260"/>
            <a:chOff x="806644" y="2022894"/>
            <a:chExt cx="7276373" cy="2502260"/>
          </a:xfrm>
        </p:grpSpPr>
        <p:pic>
          <p:nvPicPr>
            <p:cNvPr id="8" name="Picture 2"/>
            <p:cNvPicPr>
              <a:picLocks noChangeAspect="1" noChangeArrowheads="1"/>
            </p:cNvPicPr>
            <p:nvPr/>
          </p:nvPicPr>
          <p:blipFill>
            <a:blip r:embed="rId2" cstate="print"/>
            <a:srcRect/>
            <a:stretch>
              <a:fillRect/>
            </a:stretch>
          </p:blipFill>
          <p:spPr bwMode="auto">
            <a:xfrm>
              <a:off x="806644" y="2022894"/>
              <a:ext cx="7276373" cy="250226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68835" y="3589067"/>
              <a:ext cx="6841034" cy="27003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ctangle 9"/>
            <p:cNvSpPr/>
            <p:nvPr/>
          </p:nvSpPr>
          <p:spPr>
            <a:xfrm>
              <a:off x="918289" y="3890981"/>
              <a:ext cx="7102537" cy="27003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ctangle 10"/>
            <p:cNvSpPr/>
            <p:nvPr/>
          </p:nvSpPr>
          <p:spPr>
            <a:xfrm>
              <a:off x="2734572" y="3296915"/>
              <a:ext cx="5161871" cy="238146"/>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ctangle 11"/>
            <p:cNvSpPr/>
            <p:nvPr/>
          </p:nvSpPr>
          <p:spPr>
            <a:xfrm>
              <a:off x="868835" y="4183133"/>
              <a:ext cx="746295" cy="27003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25</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Uppgifter röjande av vilka i praxis ansetts kunna innebära skada i konkurrenshänseende</a:t>
            </a:r>
          </a:p>
        </p:txBody>
      </p:sp>
      <p:sp>
        <p:nvSpPr>
          <p:cNvPr id="7" name="Content Placeholder 2"/>
          <p:cNvSpPr txBox="1">
            <a:spLocks/>
          </p:cNvSpPr>
          <p:nvPr/>
        </p:nvSpPr>
        <p:spPr bwMode="auto">
          <a:xfrm>
            <a:off x="753368" y="1969600"/>
            <a:ext cx="7400032" cy="121456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algn="ctr" fontAlgn="auto">
              <a:lnSpc>
                <a:spcPct val="114000"/>
              </a:lnSpc>
              <a:spcBef>
                <a:spcPts val="0"/>
              </a:spcBef>
              <a:spcAft>
                <a:spcPts val="0"/>
              </a:spcAft>
              <a:defRPr sz="1400" kern="0">
                <a:solidFill>
                  <a:srgbClr val="000000"/>
                </a:solidFill>
                <a:latin typeface="+mn-lt"/>
              </a:defRPr>
            </a:lvl1pPr>
          </a:lstStyle>
          <a:p>
            <a:pPr marL="1347788" indent="-1347788" algn="l">
              <a:spcAft>
                <a:spcPts val="600"/>
              </a:spcAft>
              <a:tabLst>
                <a:tab pos="1347788" algn="l"/>
              </a:tabLst>
            </a:pPr>
            <a:r>
              <a:rPr lang="sv-SE" dirty="0">
                <a:sym typeface="Gill Sans"/>
              </a:rPr>
              <a:t>AD 7/2010	Förteckning med nyanskaffningsvärdet avseende ett bolags tillgångar i form av ”instruments, computers and software”</a:t>
            </a:r>
          </a:p>
          <a:p>
            <a:pPr marL="1347788" indent="-1347788" algn="l">
              <a:spcAft>
                <a:spcPts val="600"/>
              </a:spcAft>
              <a:tabLst>
                <a:tab pos="1347788" algn="l"/>
              </a:tabLst>
            </a:pPr>
            <a:r>
              <a:rPr lang="sv-SE" dirty="0">
                <a:sym typeface="Gill Sans"/>
              </a:rPr>
              <a:t>AD 7/2010	Budgetuppgifter och pågående avtal</a:t>
            </a:r>
          </a:p>
          <a:p>
            <a:pPr marL="1347788" indent="-1347788" algn="l">
              <a:spcAft>
                <a:spcPts val="600"/>
              </a:spcAft>
              <a:tabLst>
                <a:tab pos="1347788" algn="l"/>
              </a:tabLst>
            </a:pPr>
            <a:r>
              <a:rPr lang="sv-SE" dirty="0">
                <a:sym typeface="Gill Sans"/>
              </a:rPr>
              <a:t>AD 80/1998	Uppgifter om personalens kvalifikationer</a:t>
            </a:r>
          </a:p>
        </p:txBody>
      </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Skada i konkurrenshänseende</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26</a:t>
            </a:fld>
            <a:endParaRPr lang="sv-SE" dirty="0"/>
          </a:p>
        </p:txBody>
      </p:sp>
      <p:sp>
        <p:nvSpPr>
          <p:cNvPr id="15" name="Rectangle 14"/>
          <p:cNvSpPr/>
          <p:nvPr/>
        </p:nvSpPr>
        <p:spPr>
          <a:xfrm>
            <a:off x="667399" y="1415102"/>
            <a:ext cx="7937049"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Uppgifter röjande av vilka i praxis ansetts </a:t>
            </a:r>
            <a:r>
              <a:rPr kumimoji="0" lang="sv-SE" sz="1600" b="0" i="1" u="none" strike="noStrike" kern="0" cap="none" spc="0" normalizeH="0" baseline="0" noProof="0" dirty="0" smtClean="0">
                <a:ln>
                  <a:noFill/>
                </a:ln>
                <a:effectLst/>
                <a:uLnTx/>
                <a:uFillTx/>
                <a:latin typeface="Calibri" pitchFamily="34" charset="0"/>
                <a:cs typeface="Calibri" pitchFamily="34" charset="0"/>
              </a:rPr>
              <a:t>inte</a:t>
            </a:r>
            <a:r>
              <a:rPr kumimoji="0" lang="sv-SE" sz="1600" b="0" i="0" u="none" strike="noStrike" kern="0" cap="none" spc="0" normalizeH="0" baseline="0" noProof="0" dirty="0" smtClean="0">
                <a:ln>
                  <a:noFill/>
                </a:ln>
                <a:effectLst/>
                <a:uLnTx/>
                <a:uFillTx/>
                <a:latin typeface="Calibri" pitchFamily="34" charset="0"/>
                <a:cs typeface="Calibri" pitchFamily="34" charset="0"/>
              </a:rPr>
              <a:t> kunna innebära skada i konkurrenshänseende</a:t>
            </a:r>
          </a:p>
        </p:txBody>
      </p:sp>
      <p:sp>
        <p:nvSpPr>
          <p:cNvPr id="9" name="Content Placeholder 2"/>
          <p:cNvSpPr txBox="1">
            <a:spLocks/>
          </p:cNvSpPr>
          <p:nvPr/>
        </p:nvSpPr>
        <p:spPr bwMode="auto">
          <a:xfrm>
            <a:off x="755576" y="1965558"/>
            <a:ext cx="7397824" cy="1474121"/>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marL="1347788" indent="-1347788" fontAlgn="auto">
              <a:lnSpc>
                <a:spcPct val="114000"/>
              </a:lnSpc>
              <a:spcBef>
                <a:spcPts val="0"/>
              </a:spcBef>
              <a:spcAft>
                <a:spcPts val="600"/>
              </a:spcAft>
              <a:tabLst>
                <a:tab pos="1347788" algn="l"/>
              </a:tabLst>
              <a:defRPr sz="1400" kern="0">
                <a:solidFill>
                  <a:srgbClr val="000000"/>
                </a:solidFill>
                <a:latin typeface="+mn-lt"/>
              </a:defRPr>
            </a:lvl1pPr>
          </a:lstStyle>
          <a:p>
            <a:r>
              <a:rPr lang="sv-SE" dirty="0">
                <a:sym typeface="Gill Sans"/>
              </a:rPr>
              <a:t>AD 7/2010	</a:t>
            </a:r>
            <a:r>
              <a:rPr lang="sv-SE" dirty="0" smtClean="0">
                <a:sym typeface="Gill Sans"/>
              </a:rPr>
              <a:t>Uppskattade </a:t>
            </a:r>
            <a:r>
              <a:rPr lang="sv-SE" dirty="0">
                <a:sym typeface="Gill Sans"/>
              </a:rPr>
              <a:t>och avrundade uppgifter om </a:t>
            </a:r>
            <a:r>
              <a:rPr lang="sv-SE" dirty="0" smtClean="0">
                <a:sym typeface="Gill Sans"/>
              </a:rPr>
              <a:t>interna overhead- </a:t>
            </a:r>
            <a:r>
              <a:rPr lang="sv-SE" dirty="0">
                <a:sym typeface="Gill Sans"/>
              </a:rPr>
              <a:t>och </a:t>
            </a:r>
            <a:r>
              <a:rPr lang="sv-SE" dirty="0" smtClean="0">
                <a:sym typeface="Gill Sans"/>
              </a:rPr>
              <a:t>kontorskostnader i </a:t>
            </a:r>
            <a:r>
              <a:rPr lang="sv-SE" dirty="0">
                <a:sym typeface="Gill Sans"/>
              </a:rPr>
              <a:t>samband med </a:t>
            </a:r>
            <a:r>
              <a:rPr lang="sv-SE" dirty="0" smtClean="0">
                <a:sym typeface="Gill Sans"/>
              </a:rPr>
              <a:t>samgående</a:t>
            </a:r>
            <a:endParaRPr lang="sv-SE" dirty="0">
              <a:sym typeface="Gill Sans"/>
            </a:endParaRPr>
          </a:p>
          <a:p>
            <a:r>
              <a:rPr lang="sv-SE" dirty="0">
                <a:sym typeface="Gill Sans"/>
              </a:rPr>
              <a:t>AD 21/2003	</a:t>
            </a:r>
            <a:r>
              <a:rPr lang="sv-SE" dirty="0" smtClean="0">
                <a:sym typeface="Gill Sans"/>
              </a:rPr>
              <a:t>Sammanställning </a:t>
            </a:r>
            <a:r>
              <a:rPr lang="sv-SE" dirty="0">
                <a:sym typeface="Gill Sans"/>
              </a:rPr>
              <a:t>av författningstexter, </a:t>
            </a:r>
            <a:r>
              <a:rPr lang="sv-SE" dirty="0" smtClean="0">
                <a:sym typeface="Gill Sans"/>
              </a:rPr>
              <a:t>kollektivavtal, checklistor</a:t>
            </a:r>
            <a:r>
              <a:rPr lang="sv-SE" dirty="0">
                <a:sym typeface="Gill Sans"/>
              </a:rPr>
              <a:t>, avtalsmallar och administrativa rutiner</a:t>
            </a:r>
          </a:p>
          <a:p>
            <a:endParaRPr lang="sv-SE" dirty="0">
              <a:sym typeface="Gill Sans"/>
            </a:endParaRPr>
          </a:p>
        </p:txBody>
      </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lstStyle/>
          <a:p>
            <a:pPr algn="ctr"/>
            <a:r>
              <a:rPr lang="sv-SE" dirty="0"/>
              <a:t>Kunskap eller information?</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27</a:t>
            </a:fld>
            <a:endParaRPr lang="sv-SE" dirty="0"/>
          </a:p>
        </p:txBody>
      </p:sp>
    </p:spTree>
    <p:extLst>
      <p:ext uri="{BB962C8B-B14F-4D97-AF65-F5344CB8AC3E}">
        <p14:creationId xmlns:p14="http://schemas.microsoft.com/office/powerpoint/2010/main" xmlns="" val="639586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altLang="sv-SE" dirty="0" smtClean="0"/>
              <a:t>Kunskap eller information?</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28</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Prop. 1987/88:155 s. 35</a:t>
            </a:r>
          </a:p>
        </p:txBody>
      </p:sp>
      <p:grpSp>
        <p:nvGrpSpPr>
          <p:cNvPr id="8" name="Group 7"/>
          <p:cNvGrpSpPr/>
          <p:nvPr/>
        </p:nvGrpSpPr>
        <p:grpSpPr>
          <a:xfrm>
            <a:off x="755576" y="1970411"/>
            <a:ext cx="6192115" cy="2052228"/>
            <a:chOff x="755576" y="1970411"/>
            <a:chExt cx="6192115" cy="2052228"/>
          </a:xfrm>
        </p:grpSpPr>
        <p:pic>
          <p:nvPicPr>
            <p:cNvPr id="7" name="Picture 2"/>
            <p:cNvPicPr>
              <a:picLocks noChangeAspect="1" noChangeArrowheads="1"/>
            </p:cNvPicPr>
            <p:nvPr/>
          </p:nvPicPr>
          <p:blipFill>
            <a:blip r:embed="rId2" cstate="print"/>
            <a:srcRect/>
            <a:stretch>
              <a:fillRect/>
            </a:stretch>
          </p:blipFill>
          <p:spPr bwMode="auto">
            <a:xfrm>
              <a:off x="755576" y="1970411"/>
              <a:ext cx="6192115" cy="205222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899592" y="1970411"/>
              <a:ext cx="2808312" cy="16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Kunskap eller information?</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29</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Göta hovrätt dom i mål nr T 427/95, s. 7:</a:t>
            </a:r>
          </a:p>
        </p:txBody>
      </p:sp>
      <p:sp>
        <p:nvSpPr>
          <p:cNvPr id="8" name="Rectangle 7"/>
          <p:cNvSpPr/>
          <p:nvPr/>
        </p:nvSpPr>
        <p:spPr>
          <a:xfrm>
            <a:off x="756326" y="1967766"/>
            <a:ext cx="7397073" cy="1320233"/>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p>
            <a:pPr fontAlgn="auto">
              <a:lnSpc>
                <a:spcPct val="114000"/>
              </a:lnSpc>
              <a:spcBef>
                <a:spcPts val="0"/>
              </a:spcBef>
              <a:spcAft>
                <a:spcPts val="0"/>
              </a:spcAft>
            </a:pPr>
            <a:r>
              <a:rPr lang="sv-SE" sz="1400" kern="0" dirty="0">
                <a:solidFill>
                  <a:srgbClr val="000000"/>
                </a:solidFill>
                <a:latin typeface="+mj-lt"/>
                <a:cs typeface="Arial" pitchFamily="34" charset="0"/>
              </a:rPr>
              <a:t>”Detta intryck förstärks av det brev som Erkers tillställde ”alla trärörskunder” den 1 april 1993. I brevet anges att Erkers samlat alla kunskaper, erfarenheter och yrkeskunnande om trärör i ett bolag, Boxhoms Trärör, som för trärörstraditionen vidare. </a:t>
            </a:r>
            <a:r>
              <a:rPr lang="sv-SE" sz="1400" u="sng" kern="0" dirty="0">
                <a:solidFill>
                  <a:srgbClr val="000000"/>
                </a:solidFill>
                <a:latin typeface="+mj-lt"/>
                <a:cs typeface="Arial" pitchFamily="34" charset="0"/>
              </a:rPr>
              <a:t>Att beakta i sammanhanget är att även Erkers kunskaper är företagshemligheter i den mån det är fråga om sådan information som hovrätten bedömt som hemlig.</a:t>
            </a:r>
            <a:r>
              <a:rPr lang="sv-SE" sz="1400" kern="0" dirty="0">
                <a:solidFill>
                  <a:srgbClr val="000000"/>
                </a:solidFill>
                <a:latin typeface="+mj-lt"/>
                <a:cs typeface="Arial" pitchFamily="34" charset="0"/>
              </a:rPr>
              <a:t> ”</a:t>
            </a:r>
          </a:p>
        </p:txBody>
      </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650875" y="804863"/>
            <a:ext cx="8062913" cy="6064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Grov statistik över FHL-mål (beslut och domar) 1990-2012</a:t>
            </a: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sv-SE" altLang="sv-SE" smtClean="0">
                <a:solidFill>
                  <a:srgbClr val="000000"/>
                </a:solidFill>
                <a:latin typeface="Calibri" pitchFamily="34" charset="0"/>
              </a:rPr>
              <a:t>Utvecklingstendenser i skyddet för företagshemligheter</a:t>
            </a:r>
            <a:endParaRPr altLang="sv-SE" smtClean="0">
              <a:solidFill>
                <a:srgbClr val="000000"/>
              </a:solidFill>
              <a:latin typeface="Calibri" pitchFamily="34" charset="0"/>
            </a:endParaRP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868F7C-346F-4907-92D2-4C5A787BA9DC}" type="slidenum">
              <a:rPr lang="sv-SE" altLang="sv-SE" smtClean="0">
                <a:solidFill>
                  <a:srgbClr val="000000"/>
                </a:solidFill>
                <a:latin typeface="Calibri" pitchFamily="34" charset="0"/>
              </a:rPr>
              <a:pPr/>
              <a:t>3</a:t>
            </a:fld>
            <a:endParaRPr lang="sv-SE" altLang="sv-SE" smtClean="0">
              <a:solidFill>
                <a:srgbClr val="000000"/>
              </a:solidFill>
              <a:latin typeface="Calibri" pitchFamily="34" charset="0"/>
            </a:endParaRPr>
          </a:p>
        </p:txBody>
      </p:sp>
      <p:sp>
        <p:nvSpPr>
          <p:cNvPr id="9" name="TextBox 8"/>
          <p:cNvSpPr txBox="1"/>
          <p:nvPr/>
        </p:nvSpPr>
        <p:spPr>
          <a:xfrm>
            <a:off x="648933" y="4058254"/>
            <a:ext cx="6768752" cy="276999"/>
          </a:xfrm>
          <a:prstGeom prst="rect">
            <a:avLst/>
          </a:prstGeom>
          <a:noFill/>
        </p:spPr>
        <p:txBody>
          <a:bodyPr wrap="square" rtlCol="0">
            <a:spAutoFit/>
          </a:bodyPr>
          <a:lstStyle/>
          <a:p>
            <a:r>
              <a:rPr lang="sv-SE" sz="1200" dirty="0" smtClean="0">
                <a:latin typeface="+mn-lt"/>
              </a:rPr>
              <a:t>* Statistiken är ungefärlig och baserad på kända mål och årtal är angivet utifrån målnummer</a:t>
            </a:r>
            <a:endParaRPr lang="sv-SE" sz="1200"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xmlns="" val="3301514882"/>
              </p:ext>
            </p:extLst>
          </p:nvPr>
        </p:nvGraphicFramePr>
        <p:xfrm>
          <a:off x="761267" y="1635647"/>
          <a:ext cx="5616624" cy="23042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30</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1600" dirty="0" smtClean="0">
                <a:latin typeface="Calibri" pitchFamily="34" charset="0"/>
              </a:rPr>
              <a:t>Varbergs tingsrätts dom i mål nr T 1576-10</a:t>
            </a:r>
            <a:endParaRPr kumimoji="0" lang="sv-SE" sz="1600" b="0" i="0" u="none" strike="noStrike" kern="0" cap="none" spc="0" normalizeH="0" baseline="0" noProof="0" dirty="0" smtClean="0">
              <a:ln>
                <a:noFill/>
              </a:ln>
              <a:effectLst/>
              <a:uLnTx/>
              <a:uFillTx/>
              <a:latin typeface="Calibri" pitchFamily="34" charset="0"/>
              <a:cs typeface="Calibri" pitchFamily="34" charset="0"/>
            </a:endParaRPr>
          </a:p>
        </p:txBody>
      </p:sp>
      <p:grpSp>
        <p:nvGrpSpPr>
          <p:cNvPr id="12" name="Group 11"/>
          <p:cNvGrpSpPr/>
          <p:nvPr/>
        </p:nvGrpSpPr>
        <p:grpSpPr>
          <a:xfrm>
            <a:off x="756362" y="1961808"/>
            <a:ext cx="7397038" cy="1885950"/>
            <a:chOff x="540338" y="1727782"/>
            <a:chExt cx="8058150" cy="1885950"/>
          </a:xfrm>
        </p:grpSpPr>
        <p:pic>
          <p:nvPicPr>
            <p:cNvPr id="9" name="Picture 2"/>
            <p:cNvPicPr>
              <a:picLocks noChangeAspect="1" noChangeArrowheads="1"/>
            </p:cNvPicPr>
            <p:nvPr/>
          </p:nvPicPr>
          <p:blipFill>
            <a:blip r:embed="rId2" cstate="print"/>
            <a:srcRect/>
            <a:stretch>
              <a:fillRect/>
            </a:stretch>
          </p:blipFill>
          <p:spPr bwMode="auto">
            <a:xfrm>
              <a:off x="540338" y="1727782"/>
              <a:ext cx="8058150" cy="1885950"/>
            </a:xfrm>
            <a:prstGeom prst="rect">
              <a:avLst/>
            </a:prstGeom>
            <a:ln>
              <a:noFill/>
            </a:ln>
            <a:effectLst>
              <a:outerShdw blurRad="292100" dist="139700" dir="2700000" algn="tl" rotWithShape="0">
                <a:srgbClr val="333333">
                  <a:alpha val="65000"/>
                </a:srgbClr>
              </a:outerShdw>
            </a:effectLst>
          </p:spPr>
        </p:pic>
        <p:grpSp>
          <p:nvGrpSpPr>
            <p:cNvPr id="2" name="Group 1"/>
            <p:cNvGrpSpPr/>
            <p:nvPr/>
          </p:nvGrpSpPr>
          <p:grpSpPr>
            <a:xfrm>
              <a:off x="598545" y="2697764"/>
              <a:ext cx="7873129" cy="798981"/>
              <a:chOff x="598545" y="2697764"/>
              <a:chExt cx="7873129" cy="798981"/>
            </a:xfrm>
          </p:grpSpPr>
          <p:sp>
            <p:nvSpPr>
              <p:cNvPr id="10" name="Rectangle 9"/>
              <p:cNvSpPr/>
              <p:nvPr/>
            </p:nvSpPr>
            <p:spPr>
              <a:xfrm>
                <a:off x="598545" y="2999674"/>
                <a:ext cx="7873129" cy="497071"/>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ctangle 10"/>
              <p:cNvSpPr/>
              <p:nvPr/>
            </p:nvSpPr>
            <p:spPr>
              <a:xfrm>
                <a:off x="4048319" y="2697764"/>
                <a:ext cx="4412113" cy="281047"/>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31</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Uppsala tingsrätts dom i mål nr T 1307-05</a:t>
            </a:r>
          </a:p>
        </p:txBody>
      </p:sp>
      <p:grpSp>
        <p:nvGrpSpPr>
          <p:cNvPr id="11" name="Group 10"/>
          <p:cNvGrpSpPr/>
          <p:nvPr/>
        </p:nvGrpSpPr>
        <p:grpSpPr>
          <a:xfrm>
            <a:off x="765299" y="1953158"/>
            <a:ext cx="7386329" cy="2376264"/>
            <a:chOff x="765299" y="1953158"/>
            <a:chExt cx="7386329" cy="2376264"/>
          </a:xfrm>
        </p:grpSpPr>
        <p:grpSp>
          <p:nvGrpSpPr>
            <p:cNvPr id="2" name="Group 1"/>
            <p:cNvGrpSpPr/>
            <p:nvPr/>
          </p:nvGrpSpPr>
          <p:grpSpPr>
            <a:xfrm>
              <a:off x="765299" y="1953158"/>
              <a:ext cx="7386329" cy="2376264"/>
              <a:chOff x="422323" y="1869672"/>
              <a:chExt cx="8329030" cy="2376264"/>
            </a:xfrm>
          </p:grpSpPr>
          <p:pic>
            <p:nvPicPr>
              <p:cNvPr id="7" name="Picture 2"/>
              <p:cNvPicPr>
                <a:picLocks noChangeAspect="1" noChangeArrowheads="1"/>
              </p:cNvPicPr>
              <p:nvPr/>
            </p:nvPicPr>
            <p:blipFill>
              <a:blip r:embed="rId2" cstate="print"/>
              <a:srcRect/>
              <a:stretch>
                <a:fillRect/>
              </a:stretch>
            </p:blipFill>
            <p:spPr bwMode="auto">
              <a:xfrm>
                <a:off x="422323" y="1869672"/>
                <a:ext cx="8329030" cy="237626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94331" y="3651871"/>
                <a:ext cx="8208912" cy="270030"/>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p:cNvSpPr/>
              <p:nvPr/>
            </p:nvSpPr>
            <p:spPr>
              <a:xfrm>
                <a:off x="566339" y="3921901"/>
                <a:ext cx="6264696" cy="270030"/>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0" name="Rectangle 9"/>
            <p:cNvSpPr/>
            <p:nvPr/>
          </p:nvSpPr>
          <p:spPr>
            <a:xfrm>
              <a:off x="6448657" y="4083918"/>
              <a:ext cx="1660306" cy="191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xmlns="" val="337979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lstStyle/>
          <a:p>
            <a:pPr algn="ctr"/>
            <a:r>
              <a:rPr lang="sv-SE" dirty="0"/>
              <a:t>F d anställdas angrepp på företagshemligheter</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32</a:t>
            </a:fld>
            <a:endParaRPr lang="sv-SE" dirty="0"/>
          </a:p>
        </p:txBody>
      </p:sp>
    </p:spTree>
    <p:extLst>
      <p:ext uri="{BB962C8B-B14F-4D97-AF65-F5344CB8AC3E}">
        <p14:creationId xmlns:p14="http://schemas.microsoft.com/office/powerpoint/2010/main" xmlns="" val="1172049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Anställds röjande av företagshemligheter till sig själv</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33</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Ångermanlands tingsrätt T 1222-11: e-brev till privat e-postadress är röjande</a:t>
            </a:r>
          </a:p>
        </p:txBody>
      </p:sp>
      <p:grpSp>
        <p:nvGrpSpPr>
          <p:cNvPr id="12" name="Group 11"/>
          <p:cNvGrpSpPr/>
          <p:nvPr/>
        </p:nvGrpSpPr>
        <p:grpSpPr>
          <a:xfrm>
            <a:off x="755650" y="1937638"/>
            <a:ext cx="4464050" cy="3010376"/>
            <a:chOff x="755650" y="1937638"/>
            <a:chExt cx="4464050" cy="3010376"/>
          </a:xfrm>
        </p:grpSpPr>
        <p:sp>
          <p:nvSpPr>
            <p:cNvPr id="11" name="Rectangle 10"/>
            <p:cNvSpPr/>
            <p:nvPr/>
          </p:nvSpPr>
          <p:spPr>
            <a:xfrm>
              <a:off x="755650" y="1965325"/>
              <a:ext cx="4464050" cy="2982689"/>
            </a:xfrm>
            <a:prstGeom prst="rect">
              <a:avLst/>
            </a:prstGeom>
            <a:solidFill>
              <a:schemeClr val="bg1"/>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oup 1"/>
            <p:cNvGrpSpPr/>
            <p:nvPr/>
          </p:nvGrpSpPr>
          <p:grpSpPr>
            <a:xfrm>
              <a:off x="790474" y="1937638"/>
              <a:ext cx="4320482" cy="2795063"/>
              <a:chOff x="899591" y="1851671"/>
              <a:chExt cx="4320482" cy="2795063"/>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1" y="1851671"/>
                <a:ext cx="4320481" cy="2415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903"/>
              <a:stretch/>
            </p:blipFill>
            <p:spPr bwMode="auto">
              <a:xfrm>
                <a:off x="899595" y="4083919"/>
                <a:ext cx="4320478" cy="5628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sp>
        <p:nvSpPr>
          <p:cNvPr id="4" name="Rectangle 3"/>
          <p:cNvSpPr/>
          <p:nvPr/>
        </p:nvSpPr>
        <p:spPr>
          <a:xfrm>
            <a:off x="899592" y="4011910"/>
            <a:ext cx="4211364" cy="648072"/>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2051720" y="3861500"/>
            <a:ext cx="3024336" cy="144016"/>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Anställds röjande av företagshemligheter till sig själv</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34</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Lunds tingsrätt T 4003 och 4004-06: e-brev till privat e-postadress är inte röjande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574" y="1967631"/>
            <a:ext cx="5348114" cy="2340769"/>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Anställds röjande av företagshemligheter till sig själv</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35</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Jönköpings</a:t>
            </a:r>
            <a:r>
              <a:rPr kumimoji="0" lang="sv-SE" sz="1600" b="0" i="0" u="none" strike="noStrike" kern="0" cap="none" spc="0" normalizeH="0" noProof="0" dirty="0" smtClean="0">
                <a:ln>
                  <a:noFill/>
                </a:ln>
                <a:effectLst/>
                <a:uLnTx/>
                <a:uFillTx/>
                <a:latin typeface="Calibri" pitchFamily="34" charset="0"/>
                <a:cs typeface="Calibri" pitchFamily="34" charset="0"/>
              </a:rPr>
              <a:t> tingsrätts mål nr T 3676-12</a:t>
            </a:r>
            <a:r>
              <a:rPr kumimoji="0" lang="sv-SE" sz="1600" b="0" i="0" u="none" strike="noStrike" kern="0" cap="none" spc="0" normalizeH="0" baseline="0" noProof="0" dirty="0" smtClean="0">
                <a:ln>
                  <a:noFill/>
                </a:ln>
                <a:effectLst/>
                <a:uLnTx/>
                <a:uFillTx/>
                <a:latin typeface="Calibri" pitchFamily="34" charset="0"/>
                <a:cs typeface="Calibri" pitchFamily="34" charset="0"/>
              </a:rPr>
              <a:t>: e-brev till privat e-postadress är inte röjande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740" y="2067694"/>
            <a:ext cx="5646018" cy="2510787"/>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80587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Anställds röjande av företagshemligheter till sig själv</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36</a:t>
            </a:fld>
            <a:endParaRPr lang="sv-SE" dirty="0"/>
          </a:p>
        </p:txBody>
      </p:sp>
      <p:sp>
        <p:nvSpPr>
          <p:cNvPr id="15" name="Rectangle 14"/>
          <p:cNvSpPr/>
          <p:nvPr/>
        </p:nvSpPr>
        <p:spPr>
          <a:xfrm>
            <a:off x="667399" y="1275606"/>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Stockholms</a:t>
            </a:r>
            <a:r>
              <a:rPr kumimoji="0" lang="sv-SE" sz="1600" b="0" i="0" u="none" strike="noStrike" kern="0" cap="none" spc="0" normalizeH="0" noProof="0" dirty="0" smtClean="0">
                <a:ln>
                  <a:noFill/>
                </a:ln>
                <a:effectLst/>
                <a:uLnTx/>
                <a:uFillTx/>
                <a:latin typeface="Calibri" pitchFamily="34" charset="0"/>
                <a:cs typeface="Calibri" pitchFamily="34" charset="0"/>
              </a:rPr>
              <a:t> tingsrätt mål nr T 14257-12</a:t>
            </a:r>
            <a:r>
              <a:rPr kumimoji="0" lang="sv-SE" sz="1600" b="0" i="0" u="none" strike="noStrike" kern="0" cap="none" spc="0" normalizeH="0" baseline="0" noProof="0" dirty="0" smtClean="0">
                <a:ln>
                  <a:noFill/>
                </a:ln>
                <a:effectLst/>
                <a:uLnTx/>
                <a:uFillTx/>
                <a:latin typeface="Calibri" pitchFamily="34" charset="0"/>
                <a:cs typeface="Calibri" pitchFamily="34" charset="0"/>
              </a:rPr>
              <a:t>: e-brev till privat e-postadress är inte röjande</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1708404"/>
            <a:ext cx="4022377" cy="299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303938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Principalansvar för anställda som angriper företagshemligheter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37</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AD 2013:24</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94" y="1964939"/>
            <a:ext cx="6483202" cy="2551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8" name="Rectangle 7"/>
          <p:cNvSpPr/>
          <p:nvPr/>
        </p:nvSpPr>
        <p:spPr>
          <a:xfrm>
            <a:off x="899592" y="2787774"/>
            <a:ext cx="6192688" cy="216024"/>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899592" y="3003798"/>
            <a:ext cx="576064" cy="216024"/>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6228184" y="2549236"/>
            <a:ext cx="576064" cy="216024"/>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normAutofit fontScale="92500"/>
          </a:bodyPr>
          <a:lstStyle/>
          <a:p>
            <a:pPr algn="ctr"/>
            <a:r>
              <a:rPr lang="sv-SE" dirty="0"/>
              <a:t>Bevisbörda och beviskrav i mål om företagshemligheter</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38</a:t>
            </a:fld>
            <a:endParaRPr lang="sv-SE" dirty="0"/>
          </a:p>
        </p:txBody>
      </p:sp>
    </p:spTree>
    <p:extLst>
      <p:ext uri="{BB962C8B-B14F-4D97-AF65-F5344CB8AC3E}">
        <p14:creationId xmlns:p14="http://schemas.microsoft.com/office/powerpoint/2010/main" xmlns="" val="262784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Bevisbördans placering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39</a:t>
            </a:fld>
            <a:endParaRPr lang="sv-SE" dirty="0"/>
          </a:p>
        </p:txBody>
      </p:sp>
      <p:sp>
        <p:nvSpPr>
          <p:cNvPr id="15" name="Rectangle 14"/>
          <p:cNvSpPr/>
          <p:nvPr/>
        </p:nvSpPr>
        <p:spPr>
          <a:xfrm>
            <a:off x="667398" y="1415102"/>
            <a:ext cx="7721025" cy="584775"/>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Värmlands tingsrätt dom 2012-12-07 i mål nr T 2832-11 (överklagad, Hovrätten för Västra Sverige mål nr 1144-13)</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154420"/>
            <a:ext cx="6408712" cy="2577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8" name="Rectangle 7"/>
          <p:cNvSpPr/>
          <p:nvPr/>
        </p:nvSpPr>
        <p:spPr>
          <a:xfrm>
            <a:off x="5508104" y="3749454"/>
            <a:ext cx="1440160" cy="216024"/>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827584" y="4083918"/>
            <a:ext cx="6120680" cy="475544"/>
          </a:xfrm>
          <a:prstGeom prst="rect">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Grov statistik över FHL-mål (beslut och domar) 1990-2012</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a:t>
            </a:fld>
            <a:endParaRPr lang="sv-SE" dirty="0"/>
          </a:p>
        </p:txBody>
      </p:sp>
      <p:sp>
        <p:nvSpPr>
          <p:cNvPr id="7" name="TextBox 6"/>
          <p:cNvSpPr txBox="1"/>
          <p:nvPr/>
        </p:nvSpPr>
        <p:spPr>
          <a:xfrm>
            <a:off x="755576" y="4515969"/>
            <a:ext cx="6768752" cy="276999"/>
          </a:xfrm>
          <a:prstGeom prst="rect">
            <a:avLst/>
          </a:prstGeom>
          <a:noFill/>
        </p:spPr>
        <p:txBody>
          <a:bodyPr wrap="square" rtlCol="0">
            <a:spAutoFit/>
          </a:bodyPr>
          <a:lstStyle/>
          <a:p>
            <a:r>
              <a:rPr lang="sv-SE" sz="1200" dirty="0" smtClean="0">
                <a:latin typeface="+mn-lt"/>
              </a:rPr>
              <a:t>* Statistiken är baserad på kända mål och årtal är angivet utifrån målnummer</a:t>
            </a:r>
            <a:endParaRPr lang="sv-SE" sz="1200"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xmlns="" val="1403558917"/>
              </p:ext>
            </p:extLst>
          </p:nvPr>
        </p:nvGraphicFramePr>
        <p:xfrm>
          <a:off x="755576" y="1563638"/>
          <a:ext cx="324036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xmlns="" val="3319729440"/>
              </p:ext>
            </p:extLst>
          </p:nvPr>
        </p:nvGraphicFramePr>
        <p:xfrm>
          <a:off x="4499992" y="1563638"/>
          <a:ext cx="3384376"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64240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Bevisbördans placering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40</a:t>
            </a:fld>
            <a:endParaRPr lang="sv-SE" dirty="0"/>
          </a:p>
        </p:txBody>
      </p:sp>
      <p:sp>
        <p:nvSpPr>
          <p:cNvPr id="15" name="Rectangle 14"/>
          <p:cNvSpPr/>
          <p:nvPr/>
        </p:nvSpPr>
        <p:spPr>
          <a:xfrm>
            <a:off x="667398" y="1415102"/>
            <a:ext cx="7721025" cy="584775"/>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Värmlands tingsrätt dom 2012-12-07 i mål nr T 2832-11 (överklagad, Hovrätten för Västra Sverige mål nr 1144-13)</a:t>
            </a:r>
          </a:p>
        </p:txBody>
      </p:sp>
      <p:grpSp>
        <p:nvGrpSpPr>
          <p:cNvPr id="2" name="Group 1"/>
          <p:cNvGrpSpPr/>
          <p:nvPr/>
        </p:nvGrpSpPr>
        <p:grpSpPr>
          <a:xfrm>
            <a:off x="758949" y="2196901"/>
            <a:ext cx="6765379" cy="2391074"/>
            <a:chOff x="758949" y="2196901"/>
            <a:chExt cx="6765379" cy="2391074"/>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949" y="2196901"/>
              <a:ext cx="6765379" cy="2391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8" name="Rectangle 7"/>
            <p:cNvSpPr/>
            <p:nvPr/>
          </p:nvSpPr>
          <p:spPr bwMode="auto">
            <a:xfrm>
              <a:off x="3475756" y="3925092"/>
              <a:ext cx="3760540" cy="216024"/>
            </a:xfrm>
            <a:prstGeom prst="rect">
              <a:avLst/>
            </a:prstGeom>
            <a:solidFill>
              <a:srgbClr val="FFC000">
                <a:alpha val="32000"/>
              </a:srgb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899592" y="4224115"/>
              <a:ext cx="2448272" cy="216024"/>
            </a:xfrm>
            <a:prstGeom prst="rect">
              <a:avLst/>
            </a:prstGeom>
            <a:solidFill>
              <a:srgbClr val="FFC000">
                <a:alpha val="32000"/>
              </a:srgb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Bevisvärdering – indirekt  bevisning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41</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2002:61 (ur tingsrättens dom)</a:t>
            </a:r>
          </a:p>
        </p:txBody>
      </p:sp>
      <p:sp>
        <p:nvSpPr>
          <p:cNvPr id="9" name="Content Placeholder 2"/>
          <p:cNvSpPr txBox="1">
            <a:spLocks/>
          </p:cNvSpPr>
          <p:nvPr/>
        </p:nvSpPr>
        <p:spPr bwMode="auto">
          <a:xfrm>
            <a:off x="755576" y="1977684"/>
            <a:ext cx="7397824" cy="1836204"/>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p>
            <a:pPr marL="176213" fontAlgn="auto">
              <a:spcBef>
                <a:spcPts val="600"/>
              </a:spcBef>
              <a:spcAft>
                <a:spcPts val="600"/>
              </a:spcAft>
            </a:pPr>
            <a:r>
              <a:rPr lang="sv-SE" sz="1600" i="1" dirty="0">
                <a:latin typeface="Calibri" pitchFamily="34" charset="0"/>
              </a:rPr>
              <a:t/>
            </a:r>
            <a:br>
              <a:rPr lang="sv-SE" sz="1600" i="1" dirty="0">
                <a:latin typeface="Calibri" pitchFamily="34" charset="0"/>
              </a:rPr>
            </a:br>
            <a:r>
              <a:rPr lang="sv-SE" sz="1600" i="1" dirty="0">
                <a:latin typeface="Calibri" pitchFamily="34" charset="0"/>
              </a:rPr>
              <a:t>Av revisorns utredning framgår dock att bland annat ordning på kontaktpersoner, adressfel och stavfel i de båda registren överensstämmer. Med hänsyn härtill finner tingsrätten att </a:t>
            </a:r>
            <a:r>
              <a:rPr lang="sv-SE" sz="1600" i="1" u="sng" dirty="0">
                <a:latin typeface="Calibri" pitchFamily="34" charset="0"/>
              </a:rPr>
              <a:t>det vore högst osannolikt att registreringen hos VF-bolaget gått till på det sätt som B.E. gjort gällande</a:t>
            </a:r>
            <a:r>
              <a:rPr lang="sv-SE" sz="1600" i="1" dirty="0">
                <a:latin typeface="Calibri" pitchFamily="34" charset="0"/>
              </a:rPr>
              <a:t>. Sammantaget finner tingsrätten att det är utrett att V-bolagets kundregister har röjts till VF-bolaget. </a:t>
            </a:r>
            <a:endParaRPr lang="sv-SE" sz="1600" kern="0" dirty="0">
              <a:latin typeface="Calibri" pitchFamily="34" charset="0"/>
              <a:cs typeface="Arial" charset="0"/>
              <a:sym typeface="Gill Sans"/>
            </a:endParaRPr>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Bevisvärdering – indirekt bevisning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42</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RH 2002:61 (ur tingsrättens dom)</a:t>
            </a:r>
          </a:p>
        </p:txBody>
      </p:sp>
      <p:sp>
        <p:nvSpPr>
          <p:cNvPr id="7" name="Content Placeholder 2"/>
          <p:cNvSpPr txBox="1">
            <a:spLocks/>
          </p:cNvSpPr>
          <p:nvPr/>
        </p:nvSpPr>
        <p:spPr bwMode="auto">
          <a:xfrm>
            <a:off x="755576" y="1959682"/>
            <a:ext cx="7397824" cy="2916324"/>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defPPr>
              <a:defRPr lang="sv-SE"/>
            </a:defPPr>
            <a:lvl1pPr marL="176213" fontAlgn="auto">
              <a:spcBef>
                <a:spcPts val="600"/>
              </a:spcBef>
              <a:spcAft>
                <a:spcPts val="600"/>
              </a:spcAft>
              <a:defRPr sz="1600" i="1">
                <a:latin typeface="Calibri" pitchFamily="34" charset="0"/>
              </a:defRPr>
            </a:lvl1pPr>
          </a:lstStyle>
          <a:p>
            <a:r>
              <a:rPr lang="sv-SE" dirty="0"/>
              <a:t/>
            </a:r>
            <a:br>
              <a:rPr lang="sv-SE" dirty="0"/>
            </a:br>
            <a:r>
              <a:rPr lang="sv-SE" dirty="0"/>
              <a:t>”[…] Vidare överensstämmer dessa uppgifter, t.ex. vad det gäller ordningsföljden på kontaktpersonerna, mycket väl överens med de i V-bolagets register. </a:t>
            </a:r>
            <a:r>
              <a:rPr lang="sv-SE" u="sng" dirty="0"/>
              <a:t>Den förklaring som S.J. har lämnat till överensstämmelsen mellan de båda registren ter sig inte sannolik</a:t>
            </a:r>
            <a:r>
              <a:rPr lang="sv-SE" dirty="0"/>
              <a:t>. E.E. och K-A.S. har uppgett att K-A.S. lämnat maskinskrivna listor på kunder till E.E. under juli 1997. Detta stämmer väl överens med tidpunkten då K-A.S:s kunder lades in i VF-bolagets register. </a:t>
            </a:r>
            <a:r>
              <a:rPr lang="sv-SE" u="sng" dirty="0"/>
              <a:t>Den exakt överensstämmande ordningsföljden på kontaktpersoner tyder på att de listor som överlämnades kom direkt från V-bolagets register. Vid en samlad bedömning finner tingsrätten det vara klarlagt att uppgifterna från V-bolagets register har angripits och röjts till VF-bolaget</a:t>
            </a:r>
            <a:r>
              <a:rPr lang="sv-SE" u="sng" dirty="0" smtClean="0"/>
              <a:t>.”</a:t>
            </a:r>
            <a:endParaRPr lang="sv-SE" u="sng" dirty="0">
              <a:sym typeface="Gill Sans"/>
            </a:endParaRPr>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Bevisvärdering – indirekt bevisning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43</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Varbergs tingsrätts dom i mål nr T 1576-10</a:t>
            </a:r>
          </a:p>
        </p:txBody>
      </p:sp>
      <p:grpSp>
        <p:nvGrpSpPr>
          <p:cNvPr id="2" name="Group 1"/>
          <p:cNvGrpSpPr/>
          <p:nvPr/>
        </p:nvGrpSpPr>
        <p:grpSpPr>
          <a:xfrm>
            <a:off x="751969" y="1967984"/>
            <a:ext cx="7401431" cy="1971918"/>
            <a:chOff x="751969" y="1967984"/>
            <a:chExt cx="7401431" cy="1971918"/>
          </a:xfrm>
        </p:grpSpPr>
        <p:pic>
          <p:nvPicPr>
            <p:cNvPr id="8" name="Picture 2"/>
            <p:cNvPicPr>
              <a:picLocks noChangeAspect="1" noChangeArrowheads="1"/>
            </p:cNvPicPr>
            <p:nvPr/>
          </p:nvPicPr>
          <p:blipFill>
            <a:blip r:embed="rId2" cstate="print"/>
            <a:srcRect/>
            <a:stretch>
              <a:fillRect/>
            </a:stretch>
          </p:blipFill>
          <p:spPr bwMode="auto">
            <a:xfrm>
              <a:off x="751969" y="1967984"/>
              <a:ext cx="7401431" cy="197191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71600" y="3298815"/>
              <a:ext cx="6600620" cy="497071"/>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dirty="0">
                <a:solidFill>
                  <a:srgbClr val="FFFFFF"/>
                </a:solidFill>
              </a:endParaRPr>
            </a:p>
          </p:txBody>
        </p:sp>
        <p:sp>
          <p:nvSpPr>
            <p:cNvPr id="10" name="Rectangle 9"/>
            <p:cNvSpPr/>
            <p:nvPr/>
          </p:nvSpPr>
          <p:spPr>
            <a:xfrm>
              <a:off x="4048319" y="2938777"/>
              <a:ext cx="3908057" cy="281047"/>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dirty="0">
                <a:solidFill>
                  <a:srgbClr val="FFFFFF"/>
                </a:solidFill>
              </a:endParaRPr>
            </a:p>
          </p:txBody>
        </p:sp>
      </p:gr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Bevisvärdering – indirekt bevisning</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44</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Svea hovrätts beslut 2010-12-20 mål nr Ö 7342-10</a:t>
            </a:r>
          </a:p>
        </p:txBody>
      </p:sp>
      <p:sp>
        <p:nvSpPr>
          <p:cNvPr id="7" name="Content Placeholder 2"/>
          <p:cNvSpPr txBox="1">
            <a:spLocks/>
          </p:cNvSpPr>
          <p:nvPr/>
        </p:nvSpPr>
        <p:spPr bwMode="auto">
          <a:xfrm>
            <a:off x="755576" y="1965558"/>
            <a:ext cx="7397824" cy="2484276"/>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defPPr>
              <a:defRPr lang="sv-SE"/>
            </a:defPPr>
            <a:lvl1pPr marL="176213" fontAlgn="auto">
              <a:spcBef>
                <a:spcPts val="600"/>
              </a:spcBef>
              <a:spcAft>
                <a:spcPts val="600"/>
              </a:spcAft>
              <a:defRPr sz="1600" i="1">
                <a:latin typeface="Calibri" pitchFamily="34" charset="0"/>
              </a:defRPr>
            </a:lvl1pPr>
          </a:lstStyle>
          <a:p>
            <a:r>
              <a:rPr lang="sv-SE" dirty="0"/>
              <a:t/>
            </a:r>
            <a:br>
              <a:rPr lang="sv-SE" dirty="0"/>
            </a:br>
            <a:r>
              <a:rPr lang="sv-SE" dirty="0"/>
              <a:t>”Av den utredning som Godsmak presenterats </a:t>
            </a:r>
            <a:r>
              <a:rPr lang="sv-SE" u="sng" dirty="0"/>
              <a:t>framkommer svårförklarliga sammanträffanden</a:t>
            </a:r>
            <a:r>
              <a:rPr lang="sv-SE" dirty="0"/>
              <a:t> mellan e-postadresser som Gastronis nyhetsbrev har skickats till och de e-postadresser som ingår i Kundregistret. Det finns t.ex. </a:t>
            </a:r>
            <a:r>
              <a:rPr lang="sv-SE" u="sng" dirty="0"/>
              <a:t>ingen synbar förklaring </a:t>
            </a:r>
            <a:r>
              <a:rPr lang="sv-SE" dirty="0"/>
              <a:t>till varför släktingar till personer i Godsmaks ledning, som uppgett sig inte ha haft någon tidigare relation till Gastroni, skulle få nyhetsutskick från Gastroni. Vidare har ett flertal av Godsmaks kunder </a:t>
            </a:r>
            <a:r>
              <a:rPr lang="sv-SE" u="sng" dirty="0"/>
              <a:t>utan tydlig anledning fått utskicken från Gastroni</a:t>
            </a:r>
            <a:r>
              <a:rPr lang="sv-SE" dirty="0"/>
              <a:t>. Enligt hovrättens mening har Godsmak genom den presenterade utredningen gjort sannolikt att Gastroni haft tillgång till i vart fall delar av Kundregistret.”</a:t>
            </a:r>
          </a:p>
          <a:p>
            <a:endParaRPr lang="sv-SE" dirty="0"/>
          </a:p>
          <a:p>
            <a:endParaRPr lang="sv-SE" dirty="0"/>
          </a:p>
          <a:p>
            <a:endParaRPr lang="sv-SE" dirty="0">
              <a:sym typeface="Gill Sans"/>
            </a:endParaRPr>
          </a:p>
          <a:p>
            <a:endParaRPr lang="sv-SE" dirty="0">
              <a:sym typeface="Gill Sans"/>
            </a:endParaRPr>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Bevisvärdering – förklaringsbörda / falsk bevisbörda?</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45</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Göteborgs tingsrätt mål nr T </a:t>
            </a:r>
            <a:r>
              <a:rPr lang="sv-SE" sz="1600" kern="0" dirty="0">
                <a:latin typeface="Calibri" pitchFamily="34" charset="0"/>
                <a:cs typeface="Arial" charset="0"/>
                <a:sym typeface="Gill Sans"/>
              </a:rPr>
              <a:t>15952-11</a:t>
            </a:r>
            <a:endParaRPr kumimoji="0" lang="sv-SE" sz="1600" b="0" i="0" u="none" strike="noStrike" kern="0" cap="none" spc="0" normalizeH="0" baseline="0" noProof="0" dirty="0" smtClean="0">
              <a:ln>
                <a:noFill/>
              </a:ln>
              <a:effectLst/>
              <a:uLnTx/>
              <a:uFillTx/>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056" y="1961232"/>
            <a:ext cx="5344111" cy="242445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66607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848" y="2283718"/>
            <a:ext cx="8229600" cy="648072"/>
          </a:xfrm>
        </p:spPr>
        <p:txBody>
          <a:bodyPr/>
          <a:lstStyle/>
          <a:p>
            <a:pPr algn="ctr"/>
            <a:r>
              <a:rPr lang="sv-SE" dirty="0"/>
              <a:t>Formulering av förbudsyrkanden</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46</a:t>
            </a:fld>
            <a:endParaRPr lang="sv-SE" dirty="0"/>
          </a:p>
        </p:txBody>
      </p:sp>
    </p:spTree>
    <p:extLst>
      <p:ext uri="{BB962C8B-B14F-4D97-AF65-F5344CB8AC3E}">
        <p14:creationId xmlns:p14="http://schemas.microsoft.com/office/powerpoint/2010/main" xmlns="" val="355825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10" y="1419622"/>
            <a:ext cx="8229600" cy="2990850"/>
          </a:xfrm>
        </p:spPr>
        <p:txBody>
          <a:bodyPr/>
          <a:lstStyle/>
          <a:p>
            <a:pPr marL="249237" lvl="1" indent="0">
              <a:spcAft>
                <a:spcPts val="600"/>
              </a:spcAft>
              <a:buNone/>
            </a:pPr>
            <a:r>
              <a:rPr lang="sv-SE" sz="1800" dirty="0"/>
              <a:t>Krav på förbudsformuleringar (jfr hovrätten i NJA 2007 s 431)</a:t>
            </a:r>
          </a:p>
          <a:p>
            <a:pPr marL="249237" lvl="1" indent="0">
              <a:spcAft>
                <a:spcPts val="600"/>
              </a:spcAft>
              <a:buNone/>
            </a:pPr>
            <a:r>
              <a:rPr lang="sv-SE" sz="1800" dirty="0"/>
              <a:t> </a:t>
            </a:r>
            <a:r>
              <a:rPr lang="sv-SE" sz="1800" dirty="0" smtClean="0"/>
              <a:t>Ett </a:t>
            </a:r>
            <a:r>
              <a:rPr lang="sv-SE" sz="1800" dirty="0"/>
              <a:t>förbud </a:t>
            </a:r>
            <a:r>
              <a:rPr lang="sv-SE" sz="1800" dirty="0" smtClean="0"/>
              <a:t>skall:</a:t>
            </a:r>
            <a:endParaRPr lang="sv-SE" sz="1800" dirty="0"/>
          </a:p>
          <a:p>
            <a:pPr marL="539750" indent="-265113">
              <a:buFont typeface="+mj-lt"/>
              <a:buAutoNum type="romanLcPeriod"/>
            </a:pPr>
            <a:r>
              <a:rPr lang="sv-SE" dirty="0" smtClean="0"/>
              <a:t>vara </a:t>
            </a:r>
            <a:r>
              <a:rPr lang="sv-SE" dirty="0"/>
              <a:t>entydigt och konkret,</a:t>
            </a:r>
          </a:p>
          <a:p>
            <a:pPr marL="539750" indent="-265113">
              <a:buFont typeface="+mj-lt"/>
              <a:buAutoNum type="romanLcPeriod"/>
            </a:pPr>
            <a:r>
              <a:rPr lang="sv-SE" dirty="0" smtClean="0"/>
              <a:t>vara </a:t>
            </a:r>
            <a:r>
              <a:rPr lang="sv-SE" dirty="0"/>
              <a:t>formulerat som ett tydligt handlingsimperativ till svaranden,</a:t>
            </a:r>
          </a:p>
          <a:p>
            <a:pPr marL="539750" indent="-265113">
              <a:buFont typeface="+mj-lt"/>
              <a:buAutoNum type="romanLcPeriod"/>
            </a:pPr>
            <a:r>
              <a:rPr lang="sv-SE" dirty="0" smtClean="0"/>
              <a:t>preciseras </a:t>
            </a:r>
            <a:r>
              <a:rPr lang="sv-SE" dirty="0"/>
              <a:t>till att avse visst objekt, </a:t>
            </a:r>
          </a:p>
          <a:p>
            <a:pPr marL="539750" indent="-265113">
              <a:buFont typeface="+mj-lt"/>
              <a:buAutoNum type="romanLcPeriod"/>
            </a:pPr>
            <a:r>
              <a:rPr lang="sv-SE" dirty="0" smtClean="0"/>
              <a:t>ta </a:t>
            </a:r>
            <a:r>
              <a:rPr lang="sv-SE" dirty="0"/>
              <a:t>sikte på att förhindra just det påtalade intrånget eller angreppet,</a:t>
            </a:r>
          </a:p>
          <a:p>
            <a:pPr marL="539750" indent="-265113">
              <a:buFont typeface="+mj-lt"/>
              <a:buAutoNum type="romanLcPeriod"/>
            </a:pPr>
            <a:r>
              <a:rPr lang="sv-SE" dirty="0" smtClean="0"/>
              <a:t>vara </a:t>
            </a:r>
            <a:r>
              <a:rPr lang="sv-SE" dirty="0"/>
              <a:t>så preciserat att det är verkställbart, och</a:t>
            </a:r>
          </a:p>
          <a:p>
            <a:pPr marL="539750" indent="-265113">
              <a:buFont typeface="+mj-lt"/>
              <a:buAutoNum type="romanLcPeriod"/>
            </a:pPr>
            <a:r>
              <a:rPr lang="sv-SE" dirty="0" smtClean="0"/>
              <a:t>vara </a:t>
            </a:r>
            <a:r>
              <a:rPr lang="sv-SE" dirty="0"/>
              <a:t>så preciserat att det går att bestämma domens rättskraft.</a:t>
            </a:r>
          </a:p>
          <a:p>
            <a:pPr marL="0" indent="0">
              <a:buNone/>
            </a:pPr>
            <a:endParaRPr lang="sv-SE" dirty="0"/>
          </a:p>
        </p:txBody>
      </p:sp>
      <p:sp>
        <p:nvSpPr>
          <p:cNvPr id="3" name="Title 2"/>
          <p:cNvSpPr>
            <a:spLocks noGrp="1"/>
          </p:cNvSpPr>
          <p:nvPr>
            <p:ph type="title"/>
          </p:nvPr>
        </p:nvSpPr>
        <p:spPr/>
        <p:txBody>
          <a:bodyPr/>
          <a:lstStyle/>
          <a:p>
            <a:r>
              <a:rPr lang="sv-SE" dirty="0" smtClean="0"/>
              <a:t>Förbudsformuleringar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47</a:t>
            </a:fld>
            <a:endParaRPr lang="sv-SE" dirty="0"/>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Förbudsformuleringar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48</a:t>
            </a:fld>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Svea hovrätt beslut 1993-04-02 i mål nr Ö 1256/93</a:t>
            </a:r>
          </a:p>
        </p:txBody>
      </p:sp>
      <p:sp>
        <p:nvSpPr>
          <p:cNvPr id="7" name="TextBox 6"/>
          <p:cNvSpPr txBox="1"/>
          <p:nvPr/>
        </p:nvSpPr>
        <p:spPr>
          <a:xfrm>
            <a:off x="755576" y="1965558"/>
            <a:ext cx="7397824" cy="2622416"/>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defPPr>
              <a:defRPr lang="sv-SE"/>
            </a:defPPr>
            <a:lvl1pPr marL="176213" fontAlgn="auto">
              <a:spcBef>
                <a:spcPts val="600"/>
              </a:spcBef>
              <a:spcAft>
                <a:spcPts val="600"/>
              </a:spcAft>
              <a:defRPr sz="1600" i="1">
                <a:latin typeface="Calibri" pitchFamily="34" charset="0"/>
              </a:defRPr>
            </a:lvl1pPr>
          </a:lstStyle>
          <a:p>
            <a:r>
              <a:rPr lang="sv-SE" sz="1000" dirty="0"/>
              <a:t/>
            </a:r>
            <a:br>
              <a:rPr lang="sv-SE" sz="1000" dirty="0"/>
            </a:br>
            <a:r>
              <a:rPr lang="sv-SE" sz="1200" dirty="0" smtClean="0"/>
              <a:t>”</a:t>
            </a:r>
            <a:r>
              <a:rPr lang="sv-SE" sz="1200" dirty="0"/>
              <a:t>Enligt hovrättens mening förutsätter ett vitesförbud varigenom någon förbjuds att utnyttja eller röja företagshem­lighet att det i beslutet klart anges vilken eller vilka hemligheter som det är fråga om. Det måste också krävas att alla väsentliga moment i det dokument eller de handlingar som enligt sökanden skall omfattas av vitsförbudet i sig utgör företagshemligheter. Med andra ord i den mån t.ex. en bunt handlingar, som tillsammans bildar ett dokument rörande en viss fråga, innehåller både handlingar som rör företagshemligheter och sådant som inte är företags­hem­lig­heter, kan endast de handlingar som rör företagshemligheter få omfattas av ett vitesförbud. Den som drabbas av ett vitesförbud måste förstå vad förbudet avser så att han kan handla utan risk för att bryta mot förbudet. Det måste därför enligt hovrättens mening ankomma på den som begär ett vitesförbud att för domstolen på ett entydigt sätt ange vad som skall omfattas av vitesförbudet</a:t>
            </a:r>
            <a:r>
              <a:rPr lang="sv-SE" sz="1200" dirty="0" smtClean="0"/>
              <a:t>”.</a:t>
            </a:r>
            <a:endParaRPr lang="sv-SE" sz="1200" dirty="0"/>
          </a:p>
        </p:txBody>
      </p:sp>
    </p:spTree>
    <p:extLst>
      <p:ext uri="{BB962C8B-B14F-4D97-AF65-F5344CB8AC3E}">
        <p14:creationId xmlns:p14="http://schemas.microsoft.com/office/powerpoint/2010/main" xmlns="" val="843822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lstStyle/>
          <a:p>
            <a:pPr algn="ctr"/>
            <a:r>
              <a:rPr lang="sv-SE" dirty="0"/>
              <a:t>Skadestånd – ekonomiskt och ideellt skadestånd</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49</a:t>
            </a:fld>
            <a:endParaRPr lang="sv-SE" dirty="0"/>
          </a:p>
        </p:txBody>
      </p:sp>
    </p:spTree>
    <p:extLst>
      <p:ext uri="{BB962C8B-B14F-4D97-AF65-F5344CB8AC3E}">
        <p14:creationId xmlns:p14="http://schemas.microsoft.com/office/powerpoint/2010/main" xmlns="" val="140889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690" y="2283718"/>
            <a:ext cx="8229600" cy="648072"/>
          </a:xfrm>
        </p:spPr>
        <p:txBody>
          <a:bodyPr/>
          <a:lstStyle/>
          <a:p>
            <a:pPr algn="ctr"/>
            <a:r>
              <a:rPr lang="sv-SE" noProof="1">
                <a:latin typeface="Calibri" pitchFamily="34" charset="0"/>
              </a:rPr>
              <a:t>Straffsanktioner</a:t>
            </a:r>
            <a:endParaRPr lang="sv-SE" dirty="0"/>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5</a:t>
            </a:fld>
            <a:endParaRPr lang="sv-SE" dirty="0"/>
          </a:p>
        </p:txBody>
      </p:sp>
    </p:spTree>
    <p:extLst>
      <p:ext uri="{BB962C8B-B14F-4D97-AF65-F5344CB8AC3E}">
        <p14:creationId xmlns:p14="http://schemas.microsoft.com/office/powerpoint/2010/main" xmlns="" val="3913472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65113" indent="0">
              <a:buNone/>
            </a:pPr>
            <a:r>
              <a:rPr lang="sv-SE" sz="1700" dirty="0"/>
              <a:t>Svaranden i ett skadeståndsmål invänder ofta alternativa skadeorsaker, exempelvis</a:t>
            </a:r>
            <a:r>
              <a:rPr lang="sv-SE" sz="1700" dirty="0" smtClean="0"/>
              <a:t>:</a:t>
            </a:r>
            <a:r>
              <a:rPr lang="sv-SE" sz="1900" dirty="0" smtClean="0"/>
              <a:t/>
            </a:r>
            <a:br>
              <a:rPr lang="sv-SE" sz="1900" dirty="0" smtClean="0"/>
            </a:br>
            <a:endParaRPr lang="sv-SE" sz="1200" dirty="0"/>
          </a:p>
          <a:p>
            <a:pPr marL="539750" indent="-265113">
              <a:buFont typeface="+mj-lt"/>
              <a:buAutoNum type="romanLcPeriod"/>
            </a:pPr>
            <a:r>
              <a:rPr lang="sv-SE" sz="1500" dirty="0" smtClean="0"/>
              <a:t>Den </a:t>
            </a:r>
            <a:r>
              <a:rPr lang="sv-SE" sz="1500" dirty="0"/>
              <a:t>skadelidandes kunder lämnat den skadevållande på grund av att skadevållaren erbjuder en bättre eller mer prisvärd vara eller tjänst eller att kunderna varit missnöjda med skadevållaren,</a:t>
            </a:r>
          </a:p>
          <a:p>
            <a:pPr marL="539750" indent="-265113">
              <a:buFont typeface="+mj-lt"/>
              <a:buAutoNum type="romanLcPeriod"/>
            </a:pPr>
            <a:r>
              <a:rPr lang="sv-SE" sz="1500" dirty="0"/>
              <a:t>Den skadelidandens kunder haft personliga lojaliteter med anställda hos den skadelidande som tagit anställning hos den skadevållande,</a:t>
            </a:r>
          </a:p>
          <a:p>
            <a:pPr marL="539750" indent="-265113">
              <a:buFont typeface="+mj-lt"/>
              <a:buAutoNum type="romanLcPeriod"/>
            </a:pPr>
            <a:r>
              <a:rPr lang="sv-SE" sz="1500" dirty="0"/>
              <a:t>Den skadelidande har varit verksam på en marknad med ett lågt konkurrenstryck; genom skadevållarens blotta etablering förändras konkurrensförutsättningarna,</a:t>
            </a:r>
          </a:p>
          <a:p>
            <a:pPr marL="539750" indent="-265113">
              <a:buFont typeface="+mj-lt"/>
              <a:buAutoNum type="romanLcPeriod"/>
            </a:pPr>
            <a:r>
              <a:rPr lang="sv-SE" sz="1500" dirty="0"/>
              <a:t>Flera av den skadelidandes anställda lämnar vid samma tidpunkt och den skadelidande har inte tillräckliga resurser för att leverera varor eller utföra tjänster,</a:t>
            </a:r>
          </a:p>
          <a:p>
            <a:pPr marL="539750" indent="-265113">
              <a:buFont typeface="+mj-lt"/>
              <a:buAutoNum type="romanLcPeriod"/>
            </a:pPr>
            <a:r>
              <a:rPr lang="sv-SE" sz="1500" dirty="0"/>
              <a:t>Anställda som lämnar den skadelidande till förmån för den skadevållande har större försäljningsförmåga,</a:t>
            </a:r>
          </a:p>
          <a:p>
            <a:pPr marL="539750" indent="-265113">
              <a:buFont typeface="+mj-lt"/>
              <a:buAutoNum type="romanLcPeriod"/>
            </a:pPr>
            <a:r>
              <a:rPr lang="sv-SE" sz="1500" dirty="0"/>
              <a:t>Marknaden har försämrats till följd av en allmänna konjunkturnedgång eller till följd av att kunderna gått över till en annan typ av varor eller tjänster</a:t>
            </a:r>
          </a:p>
        </p:txBody>
      </p:sp>
      <p:sp>
        <p:nvSpPr>
          <p:cNvPr id="3" name="Title 2"/>
          <p:cNvSpPr>
            <a:spLocks noGrp="1"/>
          </p:cNvSpPr>
          <p:nvPr>
            <p:ph type="title"/>
          </p:nvPr>
        </p:nvSpPr>
        <p:spPr/>
        <p:txBody>
          <a:bodyPr/>
          <a:lstStyle/>
          <a:p>
            <a:r>
              <a:rPr lang="sv-SE" dirty="0" smtClean="0"/>
              <a:t>Ekonomiskt skadestånd</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50</a:t>
            </a:fld>
            <a:endParaRPr lang="sv-SE" dirty="0"/>
          </a:p>
        </p:txBody>
      </p:sp>
    </p:spTree>
    <p:extLst>
      <p:ext uri="{BB962C8B-B14F-4D97-AF65-F5344CB8AC3E}">
        <p14:creationId xmlns:p14="http://schemas.microsoft.com/office/powerpoint/2010/main" xmlns="" val="3490397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a:t>Bolagets värde före och efter angrepp (AD 80/1998)</a:t>
            </a:r>
          </a:p>
          <a:p>
            <a:r>
              <a:rPr lang="sv-SE" dirty="0"/>
              <a:t>Investeringskostnader (NJA 1998 s 633 och Göteborgs TR T 15952-11)</a:t>
            </a:r>
          </a:p>
          <a:p>
            <a:r>
              <a:rPr lang="sv-SE" dirty="0"/>
              <a:t>Fiktiv licensavgift (Stockholms TR T 1894-03)</a:t>
            </a:r>
          </a:p>
          <a:p>
            <a:r>
              <a:rPr lang="sv-SE" dirty="0"/>
              <a:t>Omsättningsminskning och minskat täckningsbidrag (AD 24/13)</a:t>
            </a:r>
          </a:p>
        </p:txBody>
      </p:sp>
      <p:sp>
        <p:nvSpPr>
          <p:cNvPr id="3" name="Title 2"/>
          <p:cNvSpPr>
            <a:spLocks noGrp="1"/>
          </p:cNvSpPr>
          <p:nvPr>
            <p:ph type="title"/>
          </p:nvPr>
        </p:nvSpPr>
        <p:spPr/>
        <p:txBody>
          <a:bodyPr/>
          <a:lstStyle/>
          <a:p>
            <a:r>
              <a:rPr lang="sv-SE" dirty="0" smtClean="0"/>
              <a:t>Ekonomiskt skadestånd – några möjliga beräkningsgrunder</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51</a:t>
            </a:fld>
            <a:endParaRPr lang="sv-SE" dirty="0"/>
          </a:p>
        </p:txBody>
      </p:sp>
    </p:spTree>
    <p:extLst>
      <p:ext uri="{BB962C8B-B14F-4D97-AF65-F5344CB8AC3E}">
        <p14:creationId xmlns:p14="http://schemas.microsoft.com/office/powerpoint/2010/main" xmlns="" val="2737596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650" y="1419622"/>
            <a:ext cx="7778750" cy="2990850"/>
          </a:xfrm>
        </p:spPr>
        <p:txBody>
          <a:bodyPr>
            <a:normAutofit fontScale="77500" lnSpcReduction="20000"/>
          </a:bodyPr>
          <a:lstStyle/>
          <a:p>
            <a:pPr marL="265113" indent="0">
              <a:buNone/>
            </a:pPr>
            <a:r>
              <a:rPr lang="sv-SE" sz="1500" i="1" dirty="0"/>
              <a:t>”En riktpunkt bör för bestämmande av skadestånd bör vara att skadeståndet inte får bli så lågt att det blir ekonomiskt lönsammare att obehörigen utnyttja någon annans företagshemlighet än att på ett legitimt sätt förvärva hemligheten. Skadestånden bör ligga på en sådan nivå att det aldrig ter sig fördelaktigt att kalkylera med möjligheten att angripa någon annans företagshemlighet.” </a:t>
            </a:r>
          </a:p>
          <a:p>
            <a:pPr marL="265113" indent="0">
              <a:buNone/>
            </a:pPr>
            <a:endParaRPr lang="sv-SE" sz="1500" dirty="0"/>
          </a:p>
          <a:p>
            <a:pPr marL="265113" indent="0">
              <a:buNone/>
            </a:pPr>
            <a:r>
              <a:rPr lang="sv-SE" sz="1800" dirty="0"/>
              <a:t>När det allmänna skadeståndet bestäms skall följande faktorer beaktas</a:t>
            </a:r>
          </a:p>
          <a:p>
            <a:pPr marL="0" indent="0">
              <a:buNone/>
            </a:pPr>
            <a:endParaRPr lang="sv-SE" dirty="0"/>
          </a:p>
          <a:p>
            <a:pPr marL="539750" indent="-265113">
              <a:buFont typeface="+mj-lt"/>
              <a:buAutoNum type="romanLcPeriod"/>
            </a:pPr>
            <a:r>
              <a:rPr lang="sv-SE" dirty="0"/>
              <a:t>Skadevållarens vinst</a:t>
            </a:r>
          </a:p>
          <a:p>
            <a:pPr marL="539750" indent="-265113">
              <a:buFont typeface="+mj-lt"/>
              <a:buAutoNum type="romanLcPeriod"/>
            </a:pPr>
            <a:r>
              <a:rPr lang="sv-SE" dirty="0"/>
              <a:t>Skadevållarens och den skadelidandes inbördes styrkeförhållanden</a:t>
            </a:r>
          </a:p>
          <a:p>
            <a:pPr marL="539750" indent="-265113">
              <a:buFont typeface="+mj-lt"/>
              <a:buAutoNum type="romanLcPeriod"/>
            </a:pPr>
            <a:r>
              <a:rPr lang="sv-SE" dirty="0"/>
              <a:t>Angreppets varaktighet</a:t>
            </a:r>
          </a:p>
          <a:p>
            <a:pPr marL="539750" indent="-265113">
              <a:buFont typeface="+mj-lt"/>
              <a:buAutoNum type="romanLcPeriod"/>
            </a:pPr>
            <a:r>
              <a:rPr lang="sv-SE" dirty="0"/>
              <a:t>Arten och graden av angreppet</a:t>
            </a:r>
          </a:p>
          <a:p>
            <a:pPr marL="539750" indent="-265113">
              <a:buFont typeface="+mj-lt"/>
              <a:buAutoNum type="romanLcPeriod"/>
            </a:pPr>
            <a:r>
              <a:rPr lang="sv-SE" dirty="0"/>
              <a:t>Skadevållarens uppsåt eller grova oaktsamhet</a:t>
            </a:r>
          </a:p>
          <a:p>
            <a:pPr marL="539750" indent="-265113">
              <a:buFont typeface="+mj-lt"/>
              <a:buAutoNum type="romanLcPeriod"/>
            </a:pPr>
            <a:r>
              <a:rPr lang="sv-SE" dirty="0"/>
              <a:t>Den skadelidandes intresse av att hålla informationen hemlig</a:t>
            </a:r>
          </a:p>
          <a:p>
            <a:pPr marL="539750" indent="-265113">
              <a:buFont typeface="+mj-lt"/>
              <a:buAutoNum type="romanLcPeriod"/>
            </a:pPr>
            <a:r>
              <a:rPr lang="sv-SE" dirty="0"/>
              <a:t>Näringsidkarens skyddsåtgärder för att hålla informationen hemlig.</a:t>
            </a:r>
          </a:p>
          <a:p>
            <a:pPr marL="539750" indent="-265113">
              <a:buFont typeface="+mj-lt"/>
              <a:buAutoNum type="romanLcPeriod"/>
            </a:pPr>
            <a:r>
              <a:rPr lang="sv-SE" dirty="0"/>
              <a:t>Skadevållarens bevekelsegrunder för angreppet</a:t>
            </a:r>
          </a:p>
        </p:txBody>
      </p:sp>
      <p:sp>
        <p:nvSpPr>
          <p:cNvPr id="3" name="Title 2"/>
          <p:cNvSpPr>
            <a:spLocks noGrp="1"/>
          </p:cNvSpPr>
          <p:nvPr>
            <p:ph type="title"/>
          </p:nvPr>
        </p:nvSpPr>
        <p:spPr/>
        <p:txBody>
          <a:bodyPr/>
          <a:lstStyle/>
          <a:p>
            <a:r>
              <a:rPr lang="sv-SE" dirty="0" smtClean="0"/>
              <a:t>Allmänt skadestånd</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52</a:t>
            </a:fld>
            <a:endParaRPr lang="sv-SE" dirty="0"/>
          </a:p>
        </p:txBody>
      </p:sp>
    </p:spTree>
    <p:extLst>
      <p:ext uri="{BB962C8B-B14F-4D97-AF65-F5344CB8AC3E}">
        <p14:creationId xmlns:p14="http://schemas.microsoft.com/office/powerpoint/2010/main" xmlns="" val="3559465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Allmänt skadestånd i praxis</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53</a:t>
            </a:fld>
            <a:endParaRPr lang="sv-SE" dirty="0"/>
          </a:p>
        </p:txBody>
      </p:sp>
      <p:sp>
        <p:nvSpPr>
          <p:cNvPr id="7" name="TextBox 6"/>
          <p:cNvSpPr txBox="1"/>
          <p:nvPr/>
        </p:nvSpPr>
        <p:spPr>
          <a:xfrm>
            <a:off x="491047" y="1419623"/>
            <a:ext cx="5904656" cy="2400657"/>
          </a:xfrm>
          <a:prstGeom prst="rect">
            <a:avLst/>
          </a:prstGeom>
          <a:noFill/>
        </p:spPr>
        <p:txBody>
          <a:bodyPr wrap="square" rtlCol="0">
            <a:spAutoFit/>
          </a:bodyPr>
          <a:lstStyle/>
          <a:p>
            <a:pPr marL="171450" indent="-171450">
              <a:buClr>
                <a:srgbClr val="0096DC"/>
              </a:buClr>
              <a:buFont typeface="Arial" panose="020B0604020202020204" pitchFamily="34" charset="0"/>
              <a:buChar char="•"/>
            </a:pPr>
            <a:r>
              <a:rPr lang="sv-SE" sz="1400" dirty="0" smtClean="0">
                <a:latin typeface="+mn-lt"/>
              </a:rPr>
              <a:t>Allmänt skadestånd måste yrkas självständigt (AD 2011:11)</a:t>
            </a:r>
          </a:p>
          <a:p>
            <a:pPr marL="171450" indent="-171450">
              <a:buClr>
                <a:srgbClr val="0096DC"/>
              </a:buClr>
              <a:buFont typeface="Arial" panose="020B0604020202020204" pitchFamily="34" charset="0"/>
              <a:buChar char="•"/>
            </a:pPr>
            <a:endParaRPr lang="sv-SE" sz="1400" dirty="0">
              <a:latin typeface="+mn-lt"/>
            </a:endParaRPr>
          </a:p>
          <a:p>
            <a:pPr marL="171450" indent="-171450">
              <a:buClr>
                <a:srgbClr val="0096DC"/>
              </a:buClr>
              <a:buFont typeface="Arial" panose="020B0604020202020204" pitchFamily="34" charset="0"/>
              <a:buChar char="•"/>
            </a:pPr>
            <a:r>
              <a:rPr lang="sv-SE" sz="1400" kern="0" dirty="0" smtClean="0">
                <a:latin typeface="+mn-lt"/>
                <a:cs typeface="Arial" charset="0"/>
                <a:sym typeface="Gill Sans"/>
              </a:rPr>
              <a:t>Allmänt skadestånd kan dömas ut även om ingen ekonomisk skada uppstått </a:t>
            </a:r>
            <a:br>
              <a:rPr lang="sv-SE" sz="1400" kern="0" dirty="0" smtClean="0">
                <a:latin typeface="+mn-lt"/>
                <a:cs typeface="Arial" charset="0"/>
                <a:sym typeface="Gill Sans"/>
              </a:rPr>
            </a:br>
            <a:r>
              <a:rPr lang="sv-SE" sz="1400" kern="0" dirty="0" smtClean="0">
                <a:latin typeface="+mn-lt"/>
                <a:cs typeface="Arial" charset="0"/>
                <a:sym typeface="Gill Sans"/>
              </a:rPr>
              <a:t>(se bl a AD 2006:49, AD 2003:61 och RH 2002:11)</a:t>
            </a:r>
          </a:p>
          <a:p>
            <a:pPr>
              <a:buClr>
                <a:srgbClr val="0096DC"/>
              </a:buClr>
            </a:pPr>
            <a:endParaRPr lang="sv-SE" sz="1400" kern="0" dirty="0" smtClean="0">
              <a:latin typeface="+mn-lt"/>
              <a:cs typeface="Arial" charset="0"/>
              <a:sym typeface="Gill Sans"/>
            </a:endParaRPr>
          </a:p>
          <a:p>
            <a:pPr marL="171450" indent="-171450">
              <a:buClr>
                <a:srgbClr val="0096DC"/>
              </a:buClr>
              <a:buFont typeface="Arial" panose="020B0604020202020204" pitchFamily="34" charset="0"/>
              <a:buChar char="•"/>
            </a:pPr>
            <a:r>
              <a:rPr lang="sv-SE" sz="1400" kern="0" dirty="0" smtClean="0">
                <a:latin typeface="+mn-lt"/>
                <a:cs typeface="Arial" charset="0"/>
                <a:sym typeface="Gill Sans"/>
              </a:rPr>
              <a:t>Fastställelsetalan om skadeståndsskyldighet i och för sig är möjlig (</a:t>
            </a:r>
            <a:r>
              <a:rPr lang="sv-SE" sz="1400" kern="0" dirty="0">
                <a:latin typeface="+mn-lt"/>
                <a:cs typeface="Arial" charset="0"/>
              </a:rPr>
              <a:t>Värmlands TR </a:t>
            </a:r>
            <a:r>
              <a:rPr lang="sv-SE" sz="1400" kern="0" dirty="0" smtClean="0">
                <a:latin typeface="+mn-lt"/>
                <a:cs typeface="Arial" charset="0"/>
              </a:rPr>
              <a:t>[T 1067-12</a:t>
            </a:r>
            <a:r>
              <a:rPr lang="sv-SE" sz="1400" kern="0" dirty="0">
                <a:latin typeface="+mn-lt"/>
                <a:cs typeface="Arial" charset="0"/>
              </a:rPr>
              <a:t>]</a:t>
            </a:r>
            <a:r>
              <a:rPr lang="sv-SE" sz="1400" kern="0" dirty="0" smtClean="0">
                <a:latin typeface="+mn-lt"/>
                <a:cs typeface="Arial" charset="0"/>
              </a:rPr>
              <a:t>)</a:t>
            </a:r>
            <a:endParaRPr lang="sv-SE" sz="1400" kern="0" dirty="0" smtClean="0">
              <a:latin typeface="+mn-lt"/>
              <a:cs typeface="Arial" charset="0"/>
              <a:sym typeface="Gill Sans"/>
            </a:endParaRPr>
          </a:p>
          <a:p>
            <a:pPr marL="171450" indent="-171450">
              <a:buClr>
                <a:srgbClr val="0096DC"/>
              </a:buClr>
              <a:buFont typeface="Arial" panose="020B0604020202020204" pitchFamily="34" charset="0"/>
              <a:buChar char="•"/>
            </a:pPr>
            <a:endParaRPr lang="sv-SE" sz="1400" kern="0" dirty="0" smtClean="0">
              <a:latin typeface="+mn-lt"/>
              <a:cs typeface="Arial" charset="0"/>
              <a:sym typeface="Gill Sans"/>
            </a:endParaRPr>
          </a:p>
          <a:p>
            <a:pPr>
              <a:buClr>
                <a:srgbClr val="0096DC"/>
              </a:buClr>
            </a:pPr>
            <a:endParaRPr lang="sv-SE" sz="1200" kern="0" dirty="0">
              <a:latin typeface="+mn-lt"/>
              <a:cs typeface="Arial" charset="0"/>
              <a:sym typeface="Gill Sans"/>
            </a:endParaRPr>
          </a:p>
          <a:p>
            <a:endParaRPr lang="sv-SE" sz="1200" kern="0" dirty="0" smtClean="0">
              <a:latin typeface="+mn-lt"/>
              <a:cs typeface="Arial" charset="0"/>
              <a:sym typeface="Gill Sans"/>
            </a:endParaRPr>
          </a:p>
          <a:p>
            <a:endParaRPr lang="sv-SE" sz="1400" dirty="0">
              <a:latin typeface="+mn-lt"/>
            </a:endParaRPr>
          </a:p>
        </p:txBody>
      </p:sp>
    </p:spTree>
    <p:extLst>
      <p:ext uri="{BB962C8B-B14F-4D97-AF65-F5344CB8AC3E}">
        <p14:creationId xmlns:p14="http://schemas.microsoft.com/office/powerpoint/2010/main" xmlns="" val="3300994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Allmänt skadestånd i praxis</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54</a:t>
            </a:fld>
            <a:endParaRPr lang="sv-SE" dirty="0"/>
          </a:p>
        </p:txBody>
      </p:sp>
      <p:grpSp>
        <p:nvGrpSpPr>
          <p:cNvPr id="9" name="Group 8"/>
          <p:cNvGrpSpPr/>
          <p:nvPr/>
        </p:nvGrpSpPr>
        <p:grpSpPr>
          <a:xfrm>
            <a:off x="491047" y="1419623"/>
            <a:ext cx="8113401" cy="2816156"/>
            <a:chOff x="491047" y="1419623"/>
            <a:chExt cx="8113401" cy="2816156"/>
          </a:xfrm>
        </p:grpSpPr>
        <p:sp>
          <p:nvSpPr>
            <p:cNvPr id="7" name="TextBox 6"/>
            <p:cNvSpPr txBox="1"/>
            <p:nvPr/>
          </p:nvSpPr>
          <p:spPr>
            <a:xfrm>
              <a:off x="491047" y="1419623"/>
              <a:ext cx="5904656" cy="2816156"/>
            </a:xfrm>
            <a:prstGeom prst="rect">
              <a:avLst/>
            </a:prstGeom>
            <a:noFill/>
          </p:spPr>
          <p:txBody>
            <a:bodyPr wrap="square" rtlCol="0">
              <a:spAutoFit/>
            </a:bodyPr>
            <a:lstStyle/>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AD 2006:49	150.000 kronor (fysisk person) </a:t>
              </a:r>
            </a:p>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AD 2013:24	300.000 </a:t>
              </a:r>
              <a:r>
                <a:rPr lang="sv-SE" sz="1200" kern="0" dirty="0">
                  <a:latin typeface="Calibri" pitchFamily="34" charset="0"/>
                  <a:cs typeface="Arial" charset="0"/>
                  <a:sym typeface="Gill Sans"/>
                </a:rPr>
                <a:t>kronor </a:t>
              </a:r>
            </a:p>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RH 2002:61	800.000 kronor</a:t>
              </a:r>
            </a:p>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RH 2002:11	450.000  kronor</a:t>
              </a:r>
            </a:p>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Stockholms TR	6.000.000 kronor		</a:t>
              </a:r>
              <a:br>
                <a:rPr lang="sv-SE" sz="1200" kern="0" dirty="0" smtClean="0">
                  <a:latin typeface="Calibri" pitchFamily="34" charset="0"/>
                  <a:cs typeface="Arial" charset="0"/>
                  <a:sym typeface="Gill Sans"/>
                </a:rPr>
              </a:br>
              <a:r>
                <a:rPr lang="sv-SE" sz="1200" kern="0" dirty="0" smtClean="0">
                  <a:latin typeface="Calibri" pitchFamily="34" charset="0"/>
                  <a:cs typeface="Arial" charset="0"/>
                  <a:sym typeface="Gill Sans"/>
                </a:rPr>
                <a:t>(1894-03)</a:t>
              </a:r>
            </a:p>
            <a:p>
              <a:pPr marL="171450" indent="-171450">
                <a:spcBef>
                  <a:spcPts val="600"/>
                </a:spcBef>
                <a:spcAft>
                  <a:spcPts val="600"/>
                </a:spcAft>
                <a:buClr>
                  <a:srgbClr val="0096DC"/>
                </a:buClr>
                <a:buFont typeface="Arial" panose="020B0604020202020204" pitchFamily="34" charset="0"/>
                <a:buChar char="•"/>
                <a:tabLst>
                  <a:tab pos="1431925" algn="l"/>
                </a:tabLst>
              </a:pPr>
              <a:r>
                <a:rPr lang="sv-SE" sz="1200" kern="0" dirty="0" smtClean="0">
                  <a:latin typeface="Calibri" pitchFamily="34" charset="0"/>
                  <a:cs typeface="Arial" charset="0"/>
                  <a:sym typeface="Gill Sans"/>
                </a:rPr>
                <a:t>Göteborgs TR	1.000.000 kronor</a:t>
              </a:r>
              <a:br>
                <a:rPr lang="sv-SE" sz="1200" kern="0" dirty="0" smtClean="0">
                  <a:latin typeface="Calibri" pitchFamily="34" charset="0"/>
                  <a:cs typeface="Arial" charset="0"/>
                  <a:sym typeface="Gill Sans"/>
                </a:rPr>
              </a:br>
              <a:r>
                <a:rPr lang="sv-SE" sz="1200" kern="0" dirty="0" smtClean="0">
                  <a:latin typeface="Calibri" pitchFamily="34" charset="0"/>
                  <a:cs typeface="Arial" charset="0"/>
                  <a:sym typeface="Gill Sans"/>
                </a:rPr>
                <a:t>(T 15952-11)</a:t>
              </a:r>
            </a:p>
            <a:p>
              <a:endParaRPr lang="sv-SE" sz="1200" kern="0" dirty="0" smtClean="0">
                <a:latin typeface="+mn-lt"/>
                <a:cs typeface="Arial" charset="0"/>
                <a:sym typeface="Gill Sans"/>
              </a:endParaRPr>
            </a:p>
            <a:p>
              <a:endParaRPr lang="sv-SE" sz="1400" dirty="0">
                <a:latin typeface="+mn-lt"/>
              </a:endParaRPr>
            </a:p>
          </p:txBody>
        </p:sp>
        <p:sp>
          <p:nvSpPr>
            <p:cNvPr id="8" name="TextBox 7"/>
            <p:cNvSpPr txBox="1"/>
            <p:nvPr/>
          </p:nvSpPr>
          <p:spPr>
            <a:xfrm>
              <a:off x="4211960" y="1456204"/>
              <a:ext cx="4392488" cy="2492990"/>
            </a:xfrm>
            <a:prstGeom prst="rect">
              <a:avLst/>
            </a:prstGeom>
            <a:noFill/>
          </p:spPr>
          <p:txBody>
            <a:bodyPr wrap="square" rtlCol="0">
              <a:spAutoFit/>
            </a:bodyPr>
            <a:lstStyle/>
            <a:p>
              <a:pPr marL="171450" indent="-171450">
                <a:buClr>
                  <a:srgbClr val="0096DC"/>
                </a:buClr>
                <a:buFont typeface="Arial" panose="020B0604020202020204" pitchFamily="34" charset="0"/>
                <a:buChar char="•"/>
                <a:tabLst>
                  <a:tab pos="2063750" algn="l"/>
                </a:tabLst>
              </a:pPr>
              <a:r>
                <a:rPr lang="sv-SE" sz="1200" kern="0" dirty="0">
                  <a:latin typeface="Calibri" pitchFamily="34" charset="0"/>
                  <a:cs typeface="Arial" charset="0"/>
                </a:rPr>
                <a:t>AD 2010:7	</a:t>
              </a:r>
              <a:r>
                <a:rPr lang="sv-SE" sz="1200" kern="0" dirty="0" smtClean="0">
                  <a:latin typeface="Calibri" pitchFamily="34" charset="0"/>
                  <a:cs typeface="Arial" charset="0"/>
                </a:rPr>
                <a:t>100.000 </a:t>
              </a:r>
              <a:r>
                <a:rPr lang="sv-SE" sz="1200" kern="0" dirty="0">
                  <a:latin typeface="Calibri" pitchFamily="34" charset="0"/>
                  <a:cs typeface="Arial" charset="0"/>
                </a:rPr>
                <a:t>kronor (fysisk person</a:t>
              </a:r>
              <a:r>
                <a:rPr lang="sv-SE" sz="1200" kern="0" dirty="0" smtClean="0">
                  <a:latin typeface="Calibri" pitchFamily="34" charset="0"/>
                  <a:cs typeface="Arial" charset="0"/>
                </a:rPr>
                <a:t>)</a:t>
              </a:r>
            </a:p>
            <a:p>
              <a:pPr>
                <a:buClr>
                  <a:srgbClr val="0096DC"/>
                </a:buClr>
                <a:tabLst>
                  <a:tab pos="1701800" algn="l"/>
                </a:tabLst>
              </a:pPr>
              <a:endParaRPr lang="sv-SE" sz="1200" kern="0" dirty="0" smtClean="0">
                <a:latin typeface="Calibri" pitchFamily="34" charset="0"/>
                <a:cs typeface="Arial" charset="0"/>
              </a:endParaRP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AD 2010:27	75.000 kronor (fysisk person)</a:t>
              </a:r>
            </a:p>
            <a:p>
              <a:pPr>
                <a:buClr>
                  <a:srgbClr val="0096DC"/>
                </a:buClr>
                <a:tabLst>
                  <a:tab pos="2063750" algn="l"/>
                </a:tabLst>
              </a:pPr>
              <a:r>
                <a:rPr lang="sv-SE" sz="1200" kern="0" dirty="0" smtClean="0">
                  <a:latin typeface="Calibri" pitchFamily="34" charset="0"/>
                  <a:cs typeface="Arial" charset="0"/>
                </a:rPr>
                <a:t> </a:t>
              </a: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Stockholms TR (T 19853-01)	250.000 kronor</a:t>
              </a:r>
            </a:p>
            <a:p>
              <a:pPr marL="171450" indent="-171450">
                <a:buClr>
                  <a:srgbClr val="0096DC"/>
                </a:buClr>
                <a:buFont typeface="Arial" panose="020B0604020202020204" pitchFamily="34" charset="0"/>
                <a:buChar char="•"/>
                <a:tabLst>
                  <a:tab pos="2063750" algn="l"/>
                </a:tabLst>
              </a:pPr>
              <a:endParaRPr lang="sv-SE" sz="1200" kern="0" dirty="0" smtClean="0">
                <a:latin typeface="Calibri" pitchFamily="34" charset="0"/>
                <a:cs typeface="Arial" charset="0"/>
              </a:endParaRP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Värmlands TR (T 2832-11)	800.000 kronor</a:t>
              </a:r>
            </a:p>
            <a:p>
              <a:pPr marL="171450" indent="-171450">
                <a:buClr>
                  <a:srgbClr val="0096DC"/>
                </a:buClr>
                <a:buFont typeface="Arial" panose="020B0604020202020204" pitchFamily="34" charset="0"/>
                <a:buChar char="•"/>
                <a:tabLst>
                  <a:tab pos="2063750" algn="l"/>
                </a:tabLst>
              </a:pPr>
              <a:endParaRPr lang="sv-SE" sz="1200" kern="0" dirty="0" smtClean="0">
                <a:latin typeface="Calibri" pitchFamily="34" charset="0"/>
                <a:cs typeface="Arial" charset="0"/>
              </a:endParaRP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Varbergs TR (T 1576-10)	500.000 kronor</a:t>
              </a:r>
            </a:p>
            <a:p>
              <a:pPr marL="171450" indent="-171450">
                <a:buClr>
                  <a:srgbClr val="0096DC"/>
                </a:buClr>
                <a:buFont typeface="Arial" panose="020B0604020202020204" pitchFamily="34" charset="0"/>
                <a:buChar char="•"/>
                <a:tabLst>
                  <a:tab pos="2063750" algn="l"/>
                </a:tabLst>
              </a:pPr>
              <a:endParaRPr lang="sv-SE" sz="1200" kern="0" dirty="0" smtClean="0">
                <a:latin typeface="Calibri" pitchFamily="34" charset="0"/>
                <a:cs typeface="Arial" charset="0"/>
              </a:endParaRP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Eksjö TR (T 2005-10)	600.000 kronor</a:t>
              </a:r>
            </a:p>
            <a:p>
              <a:pPr marL="171450" indent="-171450">
                <a:buClr>
                  <a:srgbClr val="0096DC"/>
                </a:buClr>
                <a:buFont typeface="Arial" panose="020B0604020202020204" pitchFamily="34" charset="0"/>
                <a:buChar char="•"/>
                <a:tabLst>
                  <a:tab pos="2063750" algn="l"/>
                </a:tabLst>
              </a:pPr>
              <a:endParaRPr lang="sv-SE" sz="1200" kern="0" dirty="0">
                <a:latin typeface="Calibri" pitchFamily="34" charset="0"/>
                <a:cs typeface="Arial" charset="0"/>
              </a:endParaRPr>
            </a:p>
            <a:p>
              <a:pPr marL="171450" indent="-171450">
                <a:buClr>
                  <a:srgbClr val="0096DC"/>
                </a:buClr>
                <a:buFont typeface="Arial" panose="020B0604020202020204" pitchFamily="34" charset="0"/>
                <a:buChar char="•"/>
                <a:tabLst>
                  <a:tab pos="2063750" algn="l"/>
                </a:tabLst>
              </a:pPr>
              <a:r>
                <a:rPr lang="sv-SE" sz="1200" kern="0" dirty="0" smtClean="0">
                  <a:latin typeface="Calibri" pitchFamily="34" charset="0"/>
                  <a:cs typeface="Arial" charset="0"/>
                </a:rPr>
                <a:t>Värmlands TR (T 1067-12)	250.000 (fysisk person)</a:t>
              </a:r>
            </a:p>
          </p:txBody>
        </p:sp>
      </p:grpSp>
    </p:spTree>
    <p:extLst>
      <p:ext uri="{BB962C8B-B14F-4D97-AF65-F5344CB8AC3E}">
        <p14:creationId xmlns:p14="http://schemas.microsoft.com/office/powerpoint/2010/main" xmlns="" val="986031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lstStyle/>
          <a:p>
            <a:pPr algn="ctr"/>
            <a:r>
              <a:rPr lang="sv-SE" dirty="0" smtClean="0"/>
              <a:t>Anknytande lojalitetspliktsfrågor</a:t>
            </a:r>
            <a:endParaRPr lang="sv-SE" dirty="0"/>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55</a:t>
            </a:fld>
            <a:endParaRPr lang="sv-SE" dirty="0"/>
          </a:p>
        </p:txBody>
      </p:sp>
    </p:spTree>
    <p:extLst>
      <p:ext uri="{BB962C8B-B14F-4D97-AF65-F5344CB8AC3E}">
        <p14:creationId xmlns:p14="http://schemas.microsoft.com/office/powerpoint/2010/main" xmlns="" val="8766225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AD 90/2010</a:t>
            </a:r>
            <a:endParaRPr lang="sv-SE" dirty="0"/>
          </a:p>
        </p:txBody>
      </p:sp>
      <p:sp>
        <p:nvSpPr>
          <p:cNvPr id="5" name="Footer Placeholder 4"/>
          <p:cNvSpPr>
            <a:spLocks noGrp="1"/>
          </p:cNvSpPr>
          <p:nvPr>
            <p:ph type="ftr" sz="quarter" idx="11"/>
          </p:nvPr>
        </p:nvSpPr>
        <p:spPr/>
        <p:txBody>
          <a:bodyPr/>
          <a:lstStyle/>
          <a:p>
            <a:pPr>
              <a:defRPr/>
            </a:pPr>
            <a:r>
              <a:rPr smtClean="0"/>
              <a:t>Utvecklingstendenser i skyddet för företagshemligheter</a:t>
            </a:r>
            <a:endParaRPr/>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56</a:t>
            </a:fld>
            <a:endParaRPr lang="sv-SE" dirty="0"/>
          </a:p>
        </p:txBody>
      </p:sp>
      <p:sp>
        <p:nvSpPr>
          <p:cNvPr id="7" name="TextBox 6"/>
          <p:cNvSpPr txBox="1"/>
          <p:nvPr/>
        </p:nvSpPr>
        <p:spPr>
          <a:xfrm>
            <a:off x="755576" y="1563638"/>
            <a:ext cx="7397824" cy="864096"/>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defPPr>
              <a:defRPr lang="sv-SE"/>
            </a:defPPr>
            <a:lvl1pPr marL="176213" fontAlgn="auto">
              <a:spcBef>
                <a:spcPts val="600"/>
              </a:spcBef>
              <a:spcAft>
                <a:spcPts val="600"/>
              </a:spcAft>
              <a:defRPr sz="1600" i="1">
                <a:latin typeface="Calibri" pitchFamily="34" charset="0"/>
              </a:defRPr>
            </a:lvl1pPr>
          </a:lstStyle>
          <a:p>
            <a:r>
              <a:rPr lang="sv-SE" sz="1000" dirty="0" smtClean="0"/>
              <a:t>”</a:t>
            </a:r>
            <a:r>
              <a:rPr lang="sv-SE" sz="1200" dirty="0" smtClean="0"/>
              <a:t>Arbetsdomstolen </a:t>
            </a:r>
            <a:r>
              <a:rPr lang="sv-SE" sz="1200" dirty="0"/>
              <a:t>kommer mot bakgrund av det anförda till slutsatsen att T.S. genom att överföra dokument och därefter radera dokument har agerat illojalt och på ett sätt som var ägnat att orsaka bolaget skada. Arbetsdomstolen finner därmed att T.S. genom dessa åtgärder har allvarligt åsidosatt sin lojalitetsplikt enligt </a:t>
            </a:r>
            <a:r>
              <a:rPr lang="sv-SE" sz="1200" dirty="0" smtClean="0"/>
              <a:t>anställningsavtalet”</a:t>
            </a:r>
            <a:endParaRPr lang="sv-SE" sz="1200" dirty="0"/>
          </a:p>
        </p:txBody>
      </p:sp>
    </p:spTree>
    <p:extLst>
      <p:ext uri="{BB962C8B-B14F-4D97-AF65-F5344CB8AC3E}">
        <p14:creationId xmlns:p14="http://schemas.microsoft.com/office/powerpoint/2010/main" xmlns="" val="1747660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AD 40/2012</a:t>
            </a:r>
            <a:endParaRPr lang="sv-SE" dirty="0"/>
          </a:p>
        </p:txBody>
      </p:sp>
      <p:sp>
        <p:nvSpPr>
          <p:cNvPr id="5" name="Footer Placeholder 4"/>
          <p:cNvSpPr>
            <a:spLocks noGrp="1"/>
          </p:cNvSpPr>
          <p:nvPr>
            <p:ph type="ftr" sz="quarter" idx="11"/>
          </p:nvPr>
        </p:nvSpPr>
        <p:spPr/>
        <p:txBody>
          <a:bodyPr/>
          <a:lstStyle/>
          <a:p>
            <a:pPr>
              <a:defRPr/>
            </a:pPr>
            <a:r>
              <a:rPr smtClean="0"/>
              <a:t>Utvecklingstendenser i skyddet för företagshemligheter</a:t>
            </a:r>
            <a:endParaRPr/>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57</a:t>
            </a:fld>
            <a:endParaRPr lang="sv-SE" dirty="0"/>
          </a:p>
        </p:txBody>
      </p:sp>
      <p:sp>
        <p:nvSpPr>
          <p:cNvPr id="7" name="TextBox 6"/>
          <p:cNvSpPr txBox="1"/>
          <p:nvPr/>
        </p:nvSpPr>
        <p:spPr>
          <a:xfrm>
            <a:off x="755576" y="1563638"/>
            <a:ext cx="7397824" cy="2160240"/>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a:extLst/>
        </p:spPr>
        <p:txBody>
          <a:bodyPr vert="horz" wrap="square" lIns="35715" tIns="35715" rIns="35715" bIns="35715" numCol="1" anchor="t" anchorCtr="0" compatLnSpc="1">
            <a:prstTxWarp prst="textNoShape">
              <a:avLst/>
            </a:prstTxWarp>
          </a:bodyPr>
          <a:lstStyle>
            <a:defPPr>
              <a:defRPr lang="sv-SE"/>
            </a:defPPr>
            <a:lvl1pPr marL="176213" fontAlgn="auto">
              <a:spcBef>
                <a:spcPts val="600"/>
              </a:spcBef>
              <a:spcAft>
                <a:spcPts val="600"/>
              </a:spcAft>
              <a:defRPr sz="1600" i="1">
                <a:latin typeface="Calibri" pitchFamily="34" charset="0"/>
              </a:defRPr>
            </a:lvl1pPr>
          </a:lstStyle>
          <a:p>
            <a:r>
              <a:rPr lang="sv-SE" sz="1000" dirty="0" smtClean="0"/>
              <a:t>”</a:t>
            </a:r>
            <a:r>
              <a:rPr lang="sv-SE" sz="1200" dirty="0" smtClean="0"/>
              <a:t>Arbetsdomstolen kan </a:t>
            </a:r>
            <a:r>
              <a:rPr lang="sv-SE" sz="1200" dirty="0"/>
              <a:t>konstatera att uppgiften i mejlet till modellerna om att Funkisbyrån skulle avslutas som arvsfondsprojekt inte var korrekt vid den tidpunkt som den lämnades. Mejlet ger också intrycket av att verksamheten i Funkisbyrån helt skulle komma att upphöra. Att L.R. hade misstankar om att så skulle bli fallet kan på intet sätt ha berättigat henne att lämna informationen ifråga till modellerna. Hon har inte lämnat någon förklaring till varför hon inte frågade arbetsgivaren om inställningen till verksamhetens framtid. Hon agerade i stället helt på eget bevåg, vilket tvingade arbetsgivaren att skicka ut en dementi. Hon har i förhöret med henne till och med uppgett att hon förstod att arbetsgivaren inte skulle tycka om hennes agerande och att hon "valde modellerna framför arbetsgivaren". Ur arbetsgivarens perspektiv har </a:t>
            </a:r>
            <a:r>
              <a:rPr lang="sv-SE" sz="1200" dirty="0" err="1"/>
              <a:t>L.R:s</a:t>
            </a:r>
            <a:r>
              <a:rPr lang="sv-SE" sz="1200" dirty="0"/>
              <a:t> agerande inneburit en risk för att modellerna, som rimligen måste vara den viktigaste tillgången för projektet Funkisbyrån, skulle följa med till </a:t>
            </a:r>
            <a:r>
              <a:rPr lang="sv-SE" sz="1200" dirty="0" err="1"/>
              <a:t>L.R:s</a:t>
            </a:r>
            <a:r>
              <a:rPr lang="sv-SE" sz="1200" dirty="0"/>
              <a:t> nya arbetsgivares verksamhet. Agerandet kan, enligt Arbetsdomstolens mening, inte bedöms på annat sätt än </a:t>
            </a:r>
            <a:r>
              <a:rPr lang="sv-SE" sz="1200" dirty="0" smtClean="0"/>
              <a:t>som illojalt. </a:t>
            </a:r>
            <a:endParaRPr lang="sv-SE" sz="1200" dirty="0"/>
          </a:p>
        </p:txBody>
      </p:sp>
    </p:spTree>
    <p:extLst>
      <p:ext uri="{BB962C8B-B14F-4D97-AF65-F5344CB8AC3E}">
        <p14:creationId xmlns:p14="http://schemas.microsoft.com/office/powerpoint/2010/main" xmlns="" val="2990185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lstStyle/>
          <a:p>
            <a:pPr algn="ctr"/>
            <a:r>
              <a:rPr lang="sv-SE" dirty="0"/>
              <a:t>Taktiska och processuella egenheter i en FHL-process</a:t>
            </a:r>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58</a:t>
            </a:fld>
            <a:endParaRPr lang="sv-SE" dirty="0"/>
          </a:p>
        </p:txBody>
      </p:sp>
    </p:spTree>
    <p:extLst>
      <p:ext uri="{BB962C8B-B14F-4D97-AF65-F5344CB8AC3E}">
        <p14:creationId xmlns:p14="http://schemas.microsoft.com/office/powerpoint/2010/main" xmlns="" val="2514757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650" y="1419622"/>
            <a:ext cx="7778750" cy="2990850"/>
          </a:xfrm>
        </p:spPr>
        <p:txBody>
          <a:bodyPr/>
          <a:lstStyle/>
          <a:p>
            <a:pPr>
              <a:spcAft>
                <a:spcPts val="600"/>
              </a:spcAft>
            </a:pPr>
            <a:r>
              <a:rPr lang="sv-SE" dirty="0"/>
              <a:t>Svårt att få till stånd straffrättsliga åtgärder p g a lagens utformning</a:t>
            </a:r>
          </a:p>
          <a:p>
            <a:pPr>
              <a:spcAft>
                <a:spcPts val="600"/>
              </a:spcAft>
            </a:pPr>
            <a:r>
              <a:rPr lang="sv-SE" dirty="0"/>
              <a:t>Svårt att formulera yrkanden - käranden vill inte ge in sina företagshemligheter (svaranden får behörig tillgång till informationen genom processen)</a:t>
            </a:r>
          </a:p>
          <a:p>
            <a:pPr>
              <a:spcAft>
                <a:spcPts val="600"/>
              </a:spcAft>
            </a:pPr>
            <a:r>
              <a:rPr lang="sv-SE" dirty="0"/>
              <a:t>Sekretessproblem – strikta krav för sekretess enligt OSL – risk att företagshemligheten röjs av domstolen</a:t>
            </a:r>
          </a:p>
          <a:p>
            <a:pPr>
              <a:spcAft>
                <a:spcPts val="600"/>
              </a:spcAft>
            </a:pPr>
            <a:r>
              <a:rPr lang="sv-SE" dirty="0"/>
              <a:t>Lyckta dörrar i domstol viktigt – blotta referensen till en företagshemlighet innebär att den är föredragen offentligt</a:t>
            </a:r>
          </a:p>
          <a:p>
            <a:pPr>
              <a:spcAft>
                <a:spcPts val="600"/>
              </a:spcAft>
            </a:pPr>
            <a:r>
              <a:rPr lang="sv-SE" dirty="0"/>
              <a:t>Ofta lämpligt att inleda med intrångsundersökning /  civilrättsligt beslag för att säkra bevisning</a:t>
            </a:r>
          </a:p>
        </p:txBody>
      </p:sp>
      <p:sp>
        <p:nvSpPr>
          <p:cNvPr id="3" name="Title 2"/>
          <p:cNvSpPr>
            <a:spLocks noGrp="1"/>
          </p:cNvSpPr>
          <p:nvPr>
            <p:ph type="title"/>
          </p:nvPr>
        </p:nvSpPr>
        <p:spPr/>
        <p:txBody>
          <a:bodyPr/>
          <a:lstStyle/>
          <a:p>
            <a:r>
              <a:rPr lang="sv-SE" dirty="0" smtClean="0"/>
              <a:t>Taktiska och processuella egenheter i en FHL-process</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59</a:t>
            </a:fld>
            <a:endParaRPr lang="sv-SE" dirty="0"/>
          </a:p>
        </p:txBody>
      </p:sp>
    </p:spTree>
    <p:extLst>
      <p:ext uri="{BB962C8B-B14F-4D97-AF65-F5344CB8AC3E}">
        <p14:creationId xmlns:p14="http://schemas.microsoft.com/office/powerpoint/2010/main" xmlns="" val="1348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Företagsspioneri</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6</a:t>
            </a:fld>
            <a:endParaRPr lang="sv-SE" dirty="0"/>
          </a:p>
        </p:txBody>
      </p:sp>
      <p:sp>
        <p:nvSpPr>
          <p:cNvPr id="7" name="TextBox 6"/>
          <p:cNvSpPr txBox="1"/>
          <p:nvPr/>
        </p:nvSpPr>
        <p:spPr>
          <a:xfrm>
            <a:off x="750895" y="1656586"/>
            <a:ext cx="7507205" cy="2042226"/>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marL="1347788" indent="-1347788" fontAlgn="auto">
              <a:lnSpc>
                <a:spcPct val="114000"/>
              </a:lnSpc>
              <a:spcBef>
                <a:spcPts val="0"/>
              </a:spcBef>
              <a:spcAft>
                <a:spcPts val="600"/>
              </a:spcAft>
              <a:tabLst>
                <a:tab pos="1347788" algn="l"/>
              </a:tabLst>
              <a:defRPr sz="1400" kern="0">
                <a:solidFill>
                  <a:srgbClr val="000000"/>
                </a:solidFill>
                <a:latin typeface="+mn-lt"/>
              </a:defRPr>
            </a:lvl1pPr>
          </a:lstStyle>
          <a:p>
            <a:pPr marL="1793875" indent="-1793875">
              <a:tabLst>
                <a:tab pos="1793875" algn="l"/>
              </a:tabLst>
            </a:pPr>
            <a:r>
              <a:rPr lang="sv-SE" dirty="0"/>
              <a:t>NJA 2001 s 362: 	Angrepp på företagshemligheter som angriparen haft lovlig tillgång till är inte </a:t>
            </a:r>
            <a:r>
              <a:rPr lang="sv-SE" dirty="0" smtClean="0"/>
              <a:t>företagsspioneri</a:t>
            </a:r>
            <a:endParaRPr lang="sv-SE" dirty="0"/>
          </a:p>
          <a:p>
            <a:pPr marL="1793875" indent="-1793875">
              <a:tabLst>
                <a:tab pos="1793875" algn="l"/>
              </a:tabLst>
            </a:pPr>
            <a:r>
              <a:rPr lang="sv-SE" dirty="0" smtClean="0"/>
              <a:t>Svea </a:t>
            </a:r>
            <a:r>
              <a:rPr lang="sv-SE" dirty="0"/>
              <a:t>hovrätt B 5221-03	Företagsspioneri endast om informationen låg klart utanför ramen för den 		</a:t>
            </a:r>
            <a:r>
              <a:rPr lang="sv-SE" dirty="0" smtClean="0"/>
              <a:t>anställdes </a:t>
            </a:r>
            <a:r>
              <a:rPr lang="sv-SE" dirty="0"/>
              <a:t>arbetsuppgifter</a:t>
            </a:r>
          </a:p>
          <a:p>
            <a:pPr marL="1793875" indent="-1793875">
              <a:tabLst>
                <a:tab pos="1793875" algn="l"/>
              </a:tabLst>
            </a:pPr>
            <a:r>
              <a:rPr lang="sv-SE" dirty="0" smtClean="0"/>
              <a:t>Göta </a:t>
            </a:r>
            <a:r>
              <a:rPr lang="sv-SE" dirty="0"/>
              <a:t>hovrätt B 3397-12	Angrepp genom otillåten fjärrinloggning till kundregister utgör </a:t>
            </a:r>
            <a:r>
              <a:rPr lang="sv-SE" dirty="0" smtClean="0"/>
              <a:t>företagsspioneri</a:t>
            </a:r>
            <a:endParaRPr lang="sv-SE" dirty="0"/>
          </a:p>
          <a:p>
            <a:endParaRPr lang="sv-SE" dirty="0"/>
          </a:p>
        </p:txBody>
      </p:sp>
    </p:spTree>
    <p:extLst>
      <p:ext uri="{BB962C8B-B14F-4D97-AF65-F5344CB8AC3E}">
        <p14:creationId xmlns:p14="http://schemas.microsoft.com/office/powerpoint/2010/main" xmlns="" val="3121380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650" y="1419622"/>
            <a:ext cx="7725742" cy="2990850"/>
          </a:xfrm>
        </p:spPr>
        <p:txBody>
          <a:bodyPr/>
          <a:lstStyle/>
          <a:p>
            <a:pPr>
              <a:spcAft>
                <a:spcPts val="600"/>
              </a:spcAft>
            </a:pPr>
            <a:r>
              <a:rPr lang="sv-SE" dirty="0"/>
              <a:t>Svaranden har ofta mycket osannolika förklaringar till angrepp</a:t>
            </a:r>
          </a:p>
          <a:p>
            <a:pPr>
              <a:spcAft>
                <a:spcPts val="600"/>
              </a:spcAft>
            </a:pPr>
            <a:r>
              <a:rPr lang="sv-SE" dirty="0"/>
              <a:t>Svaranden invänder alltid att informationen inte är hemlighållen</a:t>
            </a:r>
          </a:p>
          <a:p>
            <a:pPr>
              <a:spcAft>
                <a:spcPts val="600"/>
              </a:spcAft>
            </a:pPr>
            <a:r>
              <a:rPr lang="sv-SE" dirty="0"/>
              <a:t>Svaranden invänder i princip alltid att det handlar om kunskap</a:t>
            </a:r>
          </a:p>
          <a:p>
            <a:pPr>
              <a:spcAft>
                <a:spcPts val="600"/>
              </a:spcAft>
            </a:pPr>
            <a:r>
              <a:rPr lang="sv-SE" dirty="0"/>
              <a:t>Vanligt att käranden implicit samtyckt till att företagshemligheter förs utanför arbetsplatsen</a:t>
            </a:r>
          </a:p>
          <a:p>
            <a:pPr>
              <a:spcAft>
                <a:spcPts val="600"/>
              </a:spcAft>
            </a:pPr>
            <a:r>
              <a:rPr lang="sv-SE" dirty="0"/>
              <a:t>Typiskt sett svårt för en svarande att bestrida att informationen utgör hemligheter</a:t>
            </a:r>
          </a:p>
          <a:p>
            <a:pPr>
              <a:spcAft>
                <a:spcPts val="600"/>
              </a:spcAft>
            </a:pPr>
            <a:r>
              <a:rPr lang="sv-SE" dirty="0"/>
              <a:t>Bevisningen om angrepp är helt avgörande. Även om svarandens innehav kan styrkas kan det vara svårt att visa nyttjande</a:t>
            </a:r>
          </a:p>
        </p:txBody>
      </p:sp>
      <p:sp>
        <p:nvSpPr>
          <p:cNvPr id="3" name="Title 2"/>
          <p:cNvSpPr>
            <a:spLocks noGrp="1"/>
          </p:cNvSpPr>
          <p:nvPr>
            <p:ph type="title"/>
          </p:nvPr>
        </p:nvSpPr>
        <p:spPr/>
        <p:txBody>
          <a:bodyPr/>
          <a:lstStyle/>
          <a:p>
            <a:r>
              <a:rPr lang="sv-SE" dirty="0" smtClean="0"/>
              <a:t>Taktiska och processuella egenheter i en FHL-process, forts.</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64793514-894F-4DC8-BF59-D0F8D6E96548}" type="slidenum">
              <a:rPr lang="sv-SE" smtClean="0"/>
              <a:pPr>
                <a:defRPr/>
              </a:pPr>
              <a:t>60</a:t>
            </a:fld>
            <a:endParaRPr lang="sv-SE" dirty="0"/>
          </a:p>
        </p:txBody>
      </p:sp>
    </p:spTree>
    <p:extLst>
      <p:ext uri="{BB962C8B-B14F-4D97-AF65-F5344CB8AC3E}">
        <p14:creationId xmlns:p14="http://schemas.microsoft.com/office/powerpoint/2010/main" xmlns="" val="902335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584" y="2283718"/>
            <a:ext cx="8229600" cy="648072"/>
          </a:xfrm>
        </p:spPr>
        <p:txBody>
          <a:bodyPr>
            <a:normAutofit fontScale="92500"/>
          </a:bodyPr>
          <a:lstStyle/>
          <a:p>
            <a:pPr algn="ctr"/>
            <a:r>
              <a:rPr lang="sv-SE" dirty="0" smtClean="0"/>
              <a:t>Förslag till nytt direktiv och förslag till ändring av 3 § FHL</a:t>
            </a:r>
            <a:endParaRPr lang="sv-SE" dirty="0"/>
          </a:p>
        </p:txBody>
      </p:sp>
      <p:sp>
        <p:nvSpPr>
          <p:cNvPr id="4" name="Footer Placeholder 3"/>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5" name="Slide Number Placeholder 4"/>
          <p:cNvSpPr>
            <a:spLocks noGrp="1"/>
          </p:cNvSpPr>
          <p:nvPr>
            <p:ph type="sldNum" sz="quarter" idx="12"/>
          </p:nvPr>
        </p:nvSpPr>
        <p:spPr/>
        <p:txBody>
          <a:bodyPr/>
          <a:lstStyle/>
          <a:p>
            <a:pPr>
              <a:defRPr/>
            </a:pPr>
            <a:fld id="{BB6B16A7-5A51-4725-9B7D-7CDBB2BDDE4B}" type="slidenum">
              <a:rPr lang="sv-SE" smtClean="0"/>
              <a:pPr>
                <a:defRPr/>
              </a:pPr>
              <a:t>61</a:t>
            </a:fld>
            <a:endParaRPr lang="sv-SE" dirty="0"/>
          </a:p>
        </p:txBody>
      </p:sp>
    </p:spTree>
    <p:extLst>
      <p:ext uri="{BB962C8B-B14F-4D97-AF65-F5344CB8AC3E}">
        <p14:creationId xmlns:p14="http://schemas.microsoft.com/office/powerpoint/2010/main" xmlns="" val="38860883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ts val="1900"/>
              </a:lnSpc>
              <a:spcBef>
                <a:spcPts val="1200"/>
              </a:spcBef>
            </a:pPr>
            <a:r>
              <a:rPr lang="sv-SE" sz="2000" dirty="0"/>
              <a:t>Direktivförslag 28 november 2013 Förslag till </a:t>
            </a:r>
            <a:r>
              <a:rPr lang="sv-SE" sz="2000" dirty="0" smtClean="0"/>
              <a:t>Europaparlamentets och rådets direktiv om </a:t>
            </a:r>
            <a:r>
              <a:rPr lang="sv-SE" sz="2000" dirty="0"/>
              <a:t>att skydda know-how och företagsinformation (företagshemligheter) som inte har röjts från att olagligen anskaffas, utnyttjas och röjas /* COM/2013/0813 final - 2013/0402 (COD</a:t>
            </a:r>
            <a:r>
              <a:rPr lang="sv-SE" sz="2000" dirty="0" smtClean="0"/>
              <a:t>)</a:t>
            </a:r>
            <a:endParaRPr lang="en-US" sz="2000" dirty="0"/>
          </a:p>
          <a:p>
            <a:pPr marL="627063">
              <a:spcBef>
                <a:spcPts val="1200"/>
              </a:spcBef>
              <a:buFont typeface="Wingdings" panose="05000000000000000000" pitchFamily="2" charset="2"/>
              <a:buChar char="ü"/>
            </a:pPr>
            <a:r>
              <a:rPr lang="en-US" sz="2000" dirty="0"/>
              <a:t>Harmonisering av skyddet för företagshemligheter </a:t>
            </a:r>
            <a:endParaRPr lang="en-US" sz="2000" dirty="0" smtClean="0"/>
          </a:p>
          <a:p>
            <a:pPr marL="627063">
              <a:spcBef>
                <a:spcPts val="1200"/>
              </a:spcBef>
              <a:buFont typeface="Wingdings" panose="05000000000000000000" pitchFamily="2" charset="2"/>
              <a:buChar char="ü"/>
            </a:pPr>
            <a:r>
              <a:rPr lang="en-US" sz="2000" dirty="0" smtClean="0"/>
              <a:t>Tydligare skydd mot olovligt anskaffande och förberedelse till angrepp men enbart ansvar vid grov oaktsamhet</a:t>
            </a:r>
          </a:p>
          <a:p>
            <a:pPr marL="627063">
              <a:spcBef>
                <a:spcPts val="1200"/>
              </a:spcBef>
              <a:buFont typeface="Wingdings" panose="05000000000000000000" pitchFamily="2" charset="2"/>
              <a:buChar char="ü"/>
            </a:pPr>
            <a:r>
              <a:rPr lang="en-US" sz="2000" dirty="0" smtClean="0"/>
              <a:t>Behöriga angrepp preciseras (yttrandefrihetreverse engineering, whistleblowing, självständigt skapande)</a:t>
            </a:r>
          </a:p>
          <a:p>
            <a:pPr marL="627063">
              <a:spcBef>
                <a:spcPts val="1200"/>
              </a:spcBef>
              <a:buFont typeface="Wingdings" panose="05000000000000000000" pitchFamily="2" charset="2"/>
              <a:buChar char="ü"/>
            </a:pPr>
            <a:r>
              <a:rPr lang="en-US" sz="2000" dirty="0" smtClean="0"/>
              <a:t>Kortare preskriptionsfrist</a:t>
            </a:r>
          </a:p>
          <a:p>
            <a:pPr marL="627063">
              <a:spcBef>
                <a:spcPts val="1200"/>
              </a:spcBef>
              <a:buFont typeface="Wingdings" panose="05000000000000000000" pitchFamily="2" charset="2"/>
              <a:buChar char="ü"/>
            </a:pPr>
            <a:r>
              <a:rPr lang="en-US" sz="2000" dirty="0" smtClean="0"/>
              <a:t>Sanktioner mot part som använder lagstiftningen för att trakassera motpart</a:t>
            </a:r>
          </a:p>
          <a:p>
            <a:pPr marL="627063">
              <a:spcBef>
                <a:spcPts val="1200"/>
              </a:spcBef>
              <a:buFont typeface="Wingdings" panose="05000000000000000000" pitchFamily="2" charset="2"/>
              <a:buChar char="ü"/>
            </a:pPr>
            <a:r>
              <a:rPr lang="en-US" sz="2000" dirty="0" smtClean="0"/>
              <a:t>Harmonisering av sanktioner</a:t>
            </a:r>
          </a:p>
          <a:p>
            <a:pPr marL="333375" indent="0">
              <a:buNone/>
            </a:pPr>
            <a:endParaRPr lang="sv-SE" dirty="0" smtClean="0"/>
          </a:p>
          <a:p>
            <a:pPr marL="0" indent="0">
              <a:buNone/>
            </a:pPr>
            <a:r>
              <a:rPr lang="sv-SE" dirty="0"/>
              <a:t>	</a:t>
            </a:r>
          </a:p>
          <a:p>
            <a:endParaRPr lang="sv-SE" dirty="0"/>
          </a:p>
          <a:p>
            <a:endParaRPr lang="sv-SE" dirty="0" smtClean="0"/>
          </a:p>
          <a:p>
            <a:endParaRPr lang="sv-SE" dirty="0"/>
          </a:p>
          <a:p>
            <a:endParaRPr lang="sv-SE" dirty="0" smtClean="0"/>
          </a:p>
          <a:p>
            <a:pPr>
              <a:buNone/>
            </a:pPr>
            <a:endParaRPr lang="sv-SE" dirty="0"/>
          </a:p>
        </p:txBody>
      </p:sp>
      <p:sp>
        <p:nvSpPr>
          <p:cNvPr id="3" name="Title 2"/>
          <p:cNvSpPr>
            <a:spLocks noGrp="1"/>
          </p:cNvSpPr>
          <p:nvPr>
            <p:ph type="title"/>
          </p:nvPr>
        </p:nvSpPr>
        <p:spPr/>
        <p:txBody>
          <a:bodyPr/>
          <a:lstStyle/>
          <a:p>
            <a:r>
              <a:rPr lang="en-US" dirty="0" smtClean="0">
                <a:latin typeface="Calibri" pitchFamily="34" charset="0"/>
                <a:ea typeface="ヒラギノ角ゴ Pro W3"/>
                <a:cs typeface="ヒラギノ角ゴ Pro W3"/>
              </a:rPr>
              <a:t>Företagshemligheter - lagstiftningsnyheter</a:t>
            </a:r>
            <a:endParaRPr lang="sv-SE" dirty="0"/>
          </a:p>
        </p:txBody>
      </p:sp>
    </p:spTree>
    <p:extLst>
      <p:ext uri="{BB962C8B-B14F-4D97-AF65-F5344CB8AC3E}">
        <p14:creationId xmlns:p14="http://schemas.microsoft.com/office/powerpoint/2010/main" xmlns="" val="2947140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v-SE" sz="1400" dirty="0" smtClean="0"/>
              <a:t>Lagrådsremiss 12 december 2013 ”Ett </a:t>
            </a:r>
            <a:r>
              <a:rPr lang="sv-SE" sz="1400" dirty="0"/>
              <a:t>bättre skydd för </a:t>
            </a:r>
            <a:r>
              <a:rPr lang="sv-SE" sz="1400" dirty="0" smtClean="0"/>
              <a:t>företagshemligheter” </a:t>
            </a:r>
          </a:p>
          <a:p>
            <a:pPr marL="627063">
              <a:buFont typeface="Wingdings" panose="05000000000000000000" pitchFamily="2" charset="2"/>
              <a:buChar char="ü"/>
            </a:pPr>
            <a:r>
              <a:rPr lang="en-US" sz="1400" dirty="0" smtClean="0"/>
              <a:t>Nytt brott I 3 a) § FHL “olovligt utnyttjande eller röjande av företagshemlighet”</a:t>
            </a:r>
          </a:p>
          <a:p>
            <a:pPr marL="627063">
              <a:buFont typeface="Wingdings" panose="05000000000000000000" pitchFamily="2" charset="2"/>
              <a:buChar char="ü"/>
            </a:pPr>
            <a:r>
              <a:rPr lang="en-US" sz="1400" dirty="0" smtClean="0"/>
              <a:t>Straffansvar för anställda som röjer information som de har lovlig tillgång till inom ramen för anställningen.</a:t>
            </a:r>
          </a:p>
          <a:p>
            <a:pPr marL="627063">
              <a:buFont typeface="Wingdings" panose="05000000000000000000" pitchFamily="2" charset="2"/>
              <a:buChar char="ü"/>
            </a:pPr>
            <a:r>
              <a:rPr lang="en-US" sz="1400" dirty="0" smtClean="0"/>
              <a:t>Straffansvar för styrelseledamöter och inhyrda arbetstagare.</a:t>
            </a:r>
          </a:p>
          <a:p>
            <a:pPr marL="627063">
              <a:buFont typeface="Wingdings" panose="05000000000000000000" pitchFamily="2" charset="2"/>
              <a:buChar char="ü"/>
            </a:pPr>
            <a:r>
              <a:rPr lang="en-US" sz="1400" dirty="0" smtClean="0"/>
              <a:t>Inget straffansvar för gärningar som begås två år efter deltagandet I näringsidkares rörelse upphört</a:t>
            </a:r>
          </a:p>
          <a:p>
            <a:pPr marL="627063">
              <a:buFont typeface="Wingdings" panose="05000000000000000000" pitchFamily="2" charset="2"/>
              <a:buChar char="ü"/>
            </a:pPr>
            <a:r>
              <a:rPr lang="en-US" sz="1400" dirty="0" smtClean="0"/>
              <a:t>Ikraftträdande 1 juli 2014</a:t>
            </a:r>
          </a:p>
          <a:p>
            <a:pPr marL="627063">
              <a:buFont typeface="Wingdings" panose="05000000000000000000" pitchFamily="2" charset="2"/>
              <a:buChar char="ü"/>
            </a:pPr>
            <a:r>
              <a:rPr lang="en-US" sz="1400" dirty="0" smtClean="0"/>
              <a:t>Ingen bevisundersökningsmöjlighet</a:t>
            </a:r>
            <a:endParaRPr lang="en-US" sz="1400" dirty="0"/>
          </a:p>
          <a:p>
            <a:pPr marL="0" indent="0">
              <a:buNone/>
            </a:pPr>
            <a:r>
              <a:rPr lang="sv-SE" dirty="0"/>
              <a:t>	</a:t>
            </a:r>
          </a:p>
          <a:p>
            <a:endParaRPr lang="sv-SE" dirty="0"/>
          </a:p>
          <a:p>
            <a:endParaRPr lang="sv-SE" dirty="0" smtClean="0"/>
          </a:p>
          <a:p>
            <a:endParaRPr lang="sv-SE" dirty="0"/>
          </a:p>
          <a:p>
            <a:endParaRPr lang="sv-SE" dirty="0" smtClean="0"/>
          </a:p>
          <a:p>
            <a:pPr>
              <a:buNone/>
            </a:pPr>
            <a:endParaRPr lang="sv-SE" dirty="0"/>
          </a:p>
        </p:txBody>
      </p:sp>
      <p:sp>
        <p:nvSpPr>
          <p:cNvPr id="3" name="Title 2"/>
          <p:cNvSpPr>
            <a:spLocks noGrp="1"/>
          </p:cNvSpPr>
          <p:nvPr>
            <p:ph type="title"/>
          </p:nvPr>
        </p:nvSpPr>
        <p:spPr/>
        <p:txBody>
          <a:bodyPr/>
          <a:lstStyle/>
          <a:p>
            <a:r>
              <a:rPr lang="en-US" dirty="0" smtClean="0">
                <a:latin typeface="Calibri" pitchFamily="34" charset="0"/>
                <a:ea typeface="ヒラギノ角ゴ Pro W3"/>
                <a:cs typeface="ヒラギノ角ゴ Pro W3"/>
              </a:rPr>
              <a:t>Företagshemligheter - lagstiftningsnyheter</a:t>
            </a:r>
            <a:endParaRPr lang="sv-SE" dirty="0"/>
          </a:p>
        </p:txBody>
      </p:sp>
    </p:spTree>
    <p:extLst>
      <p:ext uri="{BB962C8B-B14F-4D97-AF65-F5344CB8AC3E}">
        <p14:creationId xmlns:p14="http://schemas.microsoft.com/office/powerpoint/2010/main" xmlns="" val="1965020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6"/>
          </p:nvPr>
        </p:nvPicPr>
        <p:blipFill>
          <a:blip r:embed="rId2" cstate="print">
            <a:extLst>
              <a:ext uri="{28A0092B-C50C-407E-A947-70E740481C1C}">
                <a14:useLocalDpi xmlns:a14="http://schemas.microsoft.com/office/drawing/2010/main" xmlns="" val="0"/>
              </a:ext>
            </a:extLst>
          </a:blip>
          <a:srcRect t="685" b="685"/>
          <a:stretch>
            <a:fillRect/>
          </a:stretch>
        </p:blipFill>
        <p:spPr/>
      </p:pic>
      <p:sp>
        <p:nvSpPr>
          <p:cNvPr id="3" name="Content Placeholder 2"/>
          <p:cNvSpPr>
            <a:spLocks noGrp="1"/>
          </p:cNvSpPr>
          <p:nvPr>
            <p:ph sz="half" idx="1"/>
          </p:nvPr>
        </p:nvSpPr>
        <p:spPr/>
        <p:txBody>
          <a:bodyPr/>
          <a:lstStyle/>
          <a:p>
            <a:r>
              <a:rPr lang="sv-SE" b="0" dirty="0"/>
              <a:t>Henrik Bengtsson / Partner / Advokat</a:t>
            </a:r>
            <a:br>
              <a:rPr lang="sv-SE" b="0" dirty="0"/>
            </a:br>
            <a:r>
              <a:rPr lang="sv-SE" sz="1200" b="0" dirty="0" err="1"/>
              <a:t>Phone</a:t>
            </a:r>
            <a:r>
              <a:rPr lang="sv-SE" sz="1200" b="0" dirty="0"/>
              <a:t> +46 8  677 54 89 </a:t>
            </a:r>
            <a:br>
              <a:rPr lang="sv-SE" sz="1200" b="0" dirty="0"/>
            </a:br>
            <a:r>
              <a:rPr lang="sv-SE" sz="1200" b="0" dirty="0"/>
              <a:t>Mobile +46 709 25 25 16 </a:t>
            </a:r>
            <a:br>
              <a:rPr lang="sv-SE" sz="1200" b="0" dirty="0"/>
            </a:br>
            <a:r>
              <a:rPr lang="sv-SE" sz="1200" b="0" dirty="0"/>
              <a:t>henrik.bengtsson@delphi.se</a:t>
            </a:r>
          </a:p>
        </p:txBody>
      </p:sp>
      <p:sp>
        <p:nvSpPr>
          <p:cNvPr id="4" name="Content Placeholder 3"/>
          <p:cNvSpPr>
            <a:spLocks noGrp="1"/>
          </p:cNvSpPr>
          <p:nvPr>
            <p:ph sz="half" idx="17"/>
          </p:nvPr>
        </p:nvSpPr>
        <p:spPr/>
        <p:txBody>
          <a:bodyPr>
            <a:normAutofit/>
          </a:bodyPr>
          <a:lstStyle/>
          <a:p>
            <a:r>
              <a:rPr lang="sv-SE" sz="1200" dirty="0"/>
              <a:t>Advokatfirman Delphi </a:t>
            </a:r>
            <a:br>
              <a:rPr lang="sv-SE" sz="1200" dirty="0"/>
            </a:br>
            <a:r>
              <a:rPr lang="sv-SE" sz="1200" dirty="0"/>
              <a:t>Regeringsgatan 30–32 / P.O. Box 1432 / SE-111 84 Stockholm / Sweden </a:t>
            </a:r>
            <a:br>
              <a:rPr lang="sv-SE" sz="1200" dirty="0"/>
            </a:br>
            <a:r>
              <a:rPr lang="sv-SE" sz="1200" dirty="0" err="1"/>
              <a:t>Phone</a:t>
            </a:r>
            <a:r>
              <a:rPr lang="sv-SE" sz="1200" dirty="0"/>
              <a:t> + 46 8 677 54 00 / Fax +46 8 20 18 84 / www.delphi.se</a:t>
            </a:r>
          </a:p>
        </p:txBody>
      </p:sp>
      <p:sp>
        <p:nvSpPr>
          <p:cNvPr id="6" name="Footer Placeholder 5"/>
          <p:cNvSpPr>
            <a:spLocks noGrp="1"/>
          </p:cNvSpPr>
          <p:nvPr>
            <p:ph type="ftr" sz="quarter" idx="19"/>
          </p:nvPr>
        </p:nvSpPr>
        <p:spPr/>
        <p:txBody>
          <a:bodyPr/>
          <a:lstStyle/>
          <a:p>
            <a:pPr>
              <a:defRPr/>
            </a:pPr>
            <a:r>
              <a:rPr lang="sv-SE" smtClean="0"/>
              <a:t>Utvecklingstendenser i skyddet för företagshemligheter</a:t>
            </a:r>
            <a:endParaRPr lang="sv-SE"/>
          </a:p>
        </p:txBody>
      </p:sp>
      <p:sp>
        <p:nvSpPr>
          <p:cNvPr id="7" name="Slide Number Placeholder 6"/>
          <p:cNvSpPr>
            <a:spLocks noGrp="1"/>
          </p:cNvSpPr>
          <p:nvPr>
            <p:ph type="sldNum" sz="quarter" idx="20"/>
          </p:nvPr>
        </p:nvSpPr>
        <p:spPr/>
        <p:txBody>
          <a:bodyPr/>
          <a:lstStyle/>
          <a:p>
            <a:pPr>
              <a:defRPr/>
            </a:pPr>
            <a:fld id="{4124CC4A-325D-4141-A681-F074C1C12AD2}" type="slidenum">
              <a:rPr lang="sv-SE" smtClean="0"/>
              <a:pPr>
                <a:defRPr/>
              </a:pPr>
              <a:t>64</a:t>
            </a:fld>
            <a:endParaRPr lang="sv-SE" dirty="0"/>
          </a:p>
        </p:txBody>
      </p:sp>
    </p:spTree>
    <p:extLst>
      <p:ext uri="{BB962C8B-B14F-4D97-AF65-F5344CB8AC3E}">
        <p14:creationId xmlns:p14="http://schemas.microsoft.com/office/powerpoint/2010/main" xmlns="" val="426551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altLang="sv-SE" dirty="0" smtClean="0"/>
              <a:t>Trolöshet mot huvudman</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7</a:t>
            </a:fld>
            <a:endParaRPr lang="sv-SE" dirty="0"/>
          </a:p>
        </p:txBody>
      </p:sp>
      <p:sp>
        <p:nvSpPr>
          <p:cNvPr id="7" name="TextBox 6"/>
          <p:cNvSpPr txBox="1"/>
          <p:nvPr/>
        </p:nvSpPr>
        <p:spPr>
          <a:xfrm>
            <a:off x="750842" y="1419622"/>
            <a:ext cx="7402558" cy="3359638"/>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marL="1793875" indent="-1793875" fontAlgn="auto">
              <a:lnSpc>
                <a:spcPct val="114000"/>
              </a:lnSpc>
              <a:spcBef>
                <a:spcPts val="0"/>
              </a:spcBef>
              <a:spcAft>
                <a:spcPts val="600"/>
              </a:spcAft>
              <a:tabLst>
                <a:tab pos="1793875" algn="l"/>
              </a:tabLst>
              <a:defRPr sz="1400" kern="0">
                <a:solidFill>
                  <a:srgbClr val="000000"/>
                </a:solidFill>
                <a:latin typeface="+mn-lt"/>
              </a:defRPr>
            </a:lvl1pPr>
          </a:lstStyle>
          <a:p>
            <a:pPr>
              <a:lnSpc>
                <a:spcPct val="100000"/>
              </a:lnSpc>
            </a:pPr>
            <a:r>
              <a:rPr lang="sv-SE" dirty="0"/>
              <a:t>Skånska hovrätten	Factoringchefs röjande och nyttjande av information utgör trolöshet mot </a:t>
            </a:r>
            <a:r>
              <a:rPr lang="sv-SE" dirty="0" smtClean="0"/>
              <a:t>huvudman B 1529-12 anställdes arbetsuppgifter</a:t>
            </a:r>
          </a:p>
          <a:p>
            <a:endParaRPr lang="sv-SE" sz="1000" dirty="0"/>
          </a:p>
          <a:p>
            <a:endParaRPr lang="sv-SE" sz="1000" dirty="0"/>
          </a:p>
          <a:p>
            <a:endParaRPr lang="sv-SE" sz="1000" dirty="0"/>
          </a:p>
          <a:p>
            <a:endParaRPr lang="sv-SE" sz="1000" dirty="0"/>
          </a:p>
          <a:p>
            <a:endParaRPr lang="sv-SE" sz="1000" dirty="0"/>
          </a:p>
          <a:p>
            <a:endParaRPr lang="sv-SE" sz="1000" dirty="0" smtClean="0"/>
          </a:p>
          <a:p>
            <a:endParaRPr lang="sv-SE" sz="1000" dirty="0"/>
          </a:p>
          <a:p>
            <a:endParaRPr lang="sv-SE" sz="1000" dirty="0" smtClean="0"/>
          </a:p>
          <a:p>
            <a:endParaRPr lang="sv-SE" sz="1000" dirty="0"/>
          </a:p>
          <a:p>
            <a:endParaRPr lang="sv-SE" sz="1000" dirty="0" smtClean="0"/>
          </a:p>
          <a:p>
            <a:endParaRPr lang="sv-SE" sz="1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143" y="2005977"/>
            <a:ext cx="3994953" cy="2545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4812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altLang="sv-SE" dirty="0" smtClean="0"/>
              <a:t>Trolöshet mot huvudman, forts.</a:t>
            </a:r>
            <a:endParaRPr lang="sv-SE" dirty="0"/>
          </a:p>
        </p:txBody>
      </p:sp>
      <p:sp>
        <p:nvSpPr>
          <p:cNvPr id="5" name="Footer Placeholder 4"/>
          <p:cNvSpPr>
            <a:spLocks noGrp="1"/>
          </p:cNvSpPr>
          <p:nvPr>
            <p:ph type="ftr" sz="quarter" idx="11"/>
          </p:nvPr>
        </p:nvSpPr>
        <p:spPr/>
        <p:txBody>
          <a:bodyPr/>
          <a:lstStyle/>
          <a:p>
            <a:pPr>
              <a:defRPr/>
            </a:pPr>
            <a:r>
              <a:rPr lang="sv-SE" smtClean="0"/>
              <a:t>Utvecklingstendenser i skyddet för företagshemligheter</a:t>
            </a:r>
            <a:endParaRPr lang="sv-SE"/>
          </a:p>
        </p:txBody>
      </p:sp>
      <p:sp>
        <p:nvSpPr>
          <p:cNvPr id="6" name="Slide Number Placeholder 5"/>
          <p:cNvSpPr>
            <a:spLocks noGrp="1"/>
          </p:cNvSpPr>
          <p:nvPr>
            <p:ph type="sldNum" sz="quarter" idx="12"/>
          </p:nvPr>
        </p:nvSpPr>
        <p:spPr/>
        <p:txBody>
          <a:bodyPr/>
          <a:lstStyle/>
          <a:p>
            <a:pPr>
              <a:defRPr/>
            </a:pPr>
            <a:fld id="{061153DD-0E70-4987-ADFD-04631FDAA1A9}" type="slidenum">
              <a:rPr lang="sv-SE" smtClean="0"/>
              <a:pPr>
                <a:defRPr/>
              </a:pPr>
              <a:t>8</a:t>
            </a:fld>
            <a:endParaRPr lang="sv-SE" dirty="0"/>
          </a:p>
        </p:txBody>
      </p:sp>
      <p:sp>
        <p:nvSpPr>
          <p:cNvPr id="9" name="TextBox 8"/>
          <p:cNvSpPr txBox="1"/>
          <p:nvPr/>
        </p:nvSpPr>
        <p:spPr>
          <a:xfrm>
            <a:off x="755576" y="1419622"/>
            <a:ext cx="7493351" cy="3293209"/>
          </a:xfrm>
          <a:prstGeom prst="rect">
            <a:avLst/>
          </a:prstGeom>
          <a:solidFill>
            <a:srgbClr val="FFFFFF"/>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wrap="square" rtlCol="0" anchor="t" anchorCtr="0">
            <a:spAutoFit/>
          </a:bodyPr>
          <a:lstStyle>
            <a:defPPr>
              <a:defRPr lang="sv-SE"/>
            </a:defPPr>
            <a:lvl1pPr marL="1793875" indent="-1793875" fontAlgn="auto">
              <a:lnSpc>
                <a:spcPct val="114000"/>
              </a:lnSpc>
              <a:spcBef>
                <a:spcPts val="0"/>
              </a:spcBef>
              <a:spcAft>
                <a:spcPts val="600"/>
              </a:spcAft>
              <a:tabLst>
                <a:tab pos="1793875" algn="l"/>
              </a:tabLst>
              <a:defRPr sz="1400" kern="0">
                <a:solidFill>
                  <a:srgbClr val="000000"/>
                </a:solidFill>
                <a:latin typeface="+mn-lt"/>
              </a:defRPr>
            </a:lvl1pPr>
          </a:lstStyle>
          <a:p>
            <a:pPr marL="0" indent="0">
              <a:lnSpc>
                <a:spcPct val="100000"/>
              </a:lnSpc>
              <a:spcAft>
                <a:spcPts val="0"/>
              </a:spcAft>
              <a:tabLst/>
            </a:pPr>
            <a:r>
              <a:rPr lang="sv-SE" dirty="0"/>
              <a:t>Varbergs tingsrätt	Inte trolöshet mot huvudman p g a ingen insikt om att kundregistret var </a:t>
            </a:r>
            <a:r>
              <a:rPr lang="sv-SE" dirty="0" smtClean="0"/>
              <a:t>en</a:t>
            </a:r>
            <a:br>
              <a:rPr lang="sv-SE" dirty="0" smtClean="0"/>
            </a:br>
            <a:r>
              <a:rPr lang="sv-SE" dirty="0" smtClean="0"/>
              <a:t>B </a:t>
            </a:r>
            <a:r>
              <a:rPr lang="sv-SE" dirty="0"/>
              <a:t>968-06:		företagshemlighet respektive inget </a:t>
            </a:r>
            <a:r>
              <a:rPr lang="sv-SE" dirty="0" smtClean="0"/>
              <a:t>nyttjande</a:t>
            </a:r>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smtClean="0"/>
          </a:p>
          <a:p>
            <a:pPr marL="0" indent="0">
              <a:lnSpc>
                <a:spcPct val="100000"/>
              </a:lnSpc>
              <a:spcAft>
                <a:spcPts val="0"/>
              </a:spcAft>
              <a:tabLst/>
            </a:pPr>
            <a:endParaRPr lang="sv-SE" sz="1000" dirty="0"/>
          </a:p>
          <a:p>
            <a:pPr marL="0" indent="0">
              <a:lnSpc>
                <a:spcPct val="100000"/>
              </a:lnSpc>
              <a:spcAft>
                <a:spcPts val="0"/>
              </a:spcAft>
              <a:tabLst/>
            </a:pPr>
            <a:endParaRPr lang="sv-SE" sz="10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1982821"/>
            <a:ext cx="3751133" cy="2293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85626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176" y="804863"/>
            <a:ext cx="8169295" cy="610239"/>
          </a:xfrm>
        </p:spPr>
        <p:txBody>
          <a:bodyPr/>
          <a:lstStyle/>
          <a:p>
            <a:r>
              <a:rPr lang="sv-SE" dirty="0" smtClean="0"/>
              <a:t>Grov trolöshet mot huvudman / upphovsrättsintrång (angrepp på ritningar)</a:t>
            </a:r>
            <a:endParaRPr lang="sv-SE" dirty="0"/>
          </a:p>
        </p:txBody>
      </p:sp>
      <p:sp>
        <p:nvSpPr>
          <p:cNvPr id="15" name="Rectangle 14"/>
          <p:cNvSpPr/>
          <p:nvPr/>
        </p:nvSpPr>
        <p:spPr>
          <a:xfrm>
            <a:off x="667399" y="1415102"/>
            <a:ext cx="7520068" cy="338554"/>
          </a:xfrm>
          <a:prstGeom prst="rect">
            <a:avLst/>
          </a:prstGeom>
          <a:ln>
            <a:solidFill>
              <a:srgbClr val="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smtClean="0">
                <a:ln>
                  <a:noFill/>
                </a:ln>
                <a:effectLst/>
                <a:uLnTx/>
                <a:uFillTx/>
                <a:latin typeface="Calibri" pitchFamily="34" charset="0"/>
                <a:cs typeface="Calibri" pitchFamily="34" charset="0"/>
              </a:rPr>
              <a:t>Växjö tingsrätts dom </a:t>
            </a:r>
            <a:r>
              <a:rPr kumimoji="0" lang="sv-SE" sz="1600" b="0" i="0" u="none" strike="noStrike" kern="0" cap="none" spc="0" normalizeH="0" noProof="0" dirty="0" smtClean="0">
                <a:ln>
                  <a:noFill/>
                </a:ln>
                <a:effectLst/>
                <a:uLnTx/>
                <a:uFillTx/>
                <a:latin typeface="Calibri" pitchFamily="34" charset="0"/>
                <a:cs typeface="Calibri" pitchFamily="34" charset="0"/>
              </a:rPr>
              <a:t>2013-12-05 i mål nr B 587-10</a:t>
            </a:r>
            <a:endParaRPr kumimoji="0" lang="sv-SE" sz="1600" b="0" i="0" u="none" strike="noStrike" kern="0" cap="none" spc="0" normalizeH="0" baseline="0" noProof="0" dirty="0" smtClean="0">
              <a:ln>
                <a:noFill/>
              </a:ln>
              <a:effectLst/>
              <a:uLnTx/>
              <a:uFillTx/>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7399" y="1995686"/>
            <a:ext cx="6324600"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38205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m) grundmall - 12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ubrikbild">
  <a:themeElements>
    <a:clrScheme name="2_Delphi_2001 1">
      <a:dk1>
        <a:srgbClr val="000000"/>
      </a:dk1>
      <a:lt1>
        <a:srgbClr val="FFFFFF"/>
      </a:lt1>
      <a:dk2>
        <a:srgbClr val="4987B3"/>
      </a:dk2>
      <a:lt2>
        <a:srgbClr val="B97327"/>
      </a:lt2>
      <a:accent1>
        <a:srgbClr val="005928"/>
      </a:accent1>
      <a:accent2>
        <a:srgbClr val="DE6E17"/>
      </a:accent2>
      <a:accent3>
        <a:srgbClr val="FFFFFF"/>
      </a:accent3>
      <a:accent4>
        <a:srgbClr val="000000"/>
      </a:accent4>
      <a:accent5>
        <a:srgbClr val="AAB5AC"/>
      </a:accent5>
      <a:accent6>
        <a:srgbClr val="C96314"/>
      </a:accent6>
      <a:hlink>
        <a:srgbClr val="F5C700"/>
      </a:hlink>
      <a:folHlink>
        <a:srgbClr val="A5C100"/>
      </a:folHlink>
    </a:clrScheme>
    <a:fontScheme name="2_Delphi_2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2_Delphi_2001 1">
        <a:dk1>
          <a:srgbClr val="000000"/>
        </a:dk1>
        <a:lt1>
          <a:srgbClr val="FFFFFF"/>
        </a:lt1>
        <a:dk2>
          <a:srgbClr val="4987B3"/>
        </a:dk2>
        <a:lt2>
          <a:srgbClr val="B97327"/>
        </a:lt2>
        <a:accent1>
          <a:srgbClr val="005928"/>
        </a:accent1>
        <a:accent2>
          <a:srgbClr val="DE6E17"/>
        </a:accent2>
        <a:accent3>
          <a:srgbClr val="FFFFFF"/>
        </a:accent3>
        <a:accent4>
          <a:srgbClr val="000000"/>
        </a:accent4>
        <a:accent5>
          <a:srgbClr val="AAB5AC"/>
        </a:accent5>
        <a:accent6>
          <a:srgbClr val="C96314"/>
        </a:accent6>
        <a:hlink>
          <a:srgbClr val="F5C700"/>
        </a:hlink>
        <a:folHlink>
          <a:srgbClr val="A5C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4436</TotalTime>
  <Words>2428</Words>
  <Application>Microsoft Office PowerPoint</Application>
  <PresentationFormat>Bildspel på skärmen (16:9)</PresentationFormat>
  <Paragraphs>385</Paragraphs>
  <Slides>64</Slides>
  <Notes>0</Notes>
  <HiddenSlides>0</HiddenSlides>
  <MMClips>0</MMClips>
  <ScaleCrop>false</ScaleCrop>
  <HeadingPairs>
    <vt:vector size="4" baseType="variant">
      <vt:variant>
        <vt:lpstr>Tema</vt:lpstr>
      </vt:variant>
      <vt:variant>
        <vt:i4>9</vt:i4>
      </vt:variant>
      <vt:variant>
        <vt:lpstr>Bildrubriker</vt:lpstr>
      </vt:variant>
      <vt:variant>
        <vt:i4>64</vt:i4>
      </vt:variant>
    </vt:vector>
  </HeadingPairs>
  <TitlesOfParts>
    <vt:vector size="73" baseType="lpstr">
      <vt:lpstr>Presentation (tom) grundmall - 120629</vt:lpstr>
      <vt:lpstr>Rubrikbild</vt:lpstr>
      <vt:lpstr>2_blank</vt:lpstr>
      <vt:lpstr>4_blank</vt:lpstr>
      <vt:lpstr>Custom Design</vt:lpstr>
      <vt:lpstr>1_Custom Design</vt:lpstr>
      <vt:lpstr>2_Custom Design</vt:lpstr>
      <vt:lpstr>3_Custom Design</vt:lpstr>
      <vt:lpstr>4_Custom Design</vt:lpstr>
      <vt:lpstr>Bild 1</vt:lpstr>
      <vt:lpstr>Bild 2</vt:lpstr>
      <vt:lpstr>Grov statistik över FHL-mål (beslut och domar) 1990-2012</vt:lpstr>
      <vt:lpstr>Grov statistik över FHL-mål (beslut och domar) 1990-2012</vt:lpstr>
      <vt:lpstr>Bild 5</vt:lpstr>
      <vt:lpstr>Företagsspioneri</vt:lpstr>
      <vt:lpstr>Trolöshet mot huvudman</vt:lpstr>
      <vt:lpstr>Trolöshet mot huvudman, forts.</vt:lpstr>
      <vt:lpstr>Grov trolöshet mot huvudman / upphovsrättsintrång (angrepp på ritningar)</vt:lpstr>
      <vt:lpstr>Olovligt brukande</vt:lpstr>
      <vt:lpstr>Bild 11</vt:lpstr>
      <vt:lpstr>Rekvisiten i 1 § FHL</vt:lpstr>
      <vt:lpstr>Hemlighållande</vt:lpstr>
      <vt:lpstr>Hemlighållande</vt:lpstr>
      <vt:lpstr>Hemlighållande</vt:lpstr>
      <vt:lpstr>Hemlighållande</vt:lpstr>
      <vt:lpstr>Hemlighållande</vt:lpstr>
      <vt:lpstr>Skada i konkurrenshänseende - ritningar</vt:lpstr>
      <vt:lpstr>Skada i konkurrenshänseende - ritningar</vt:lpstr>
      <vt:lpstr>Skada i konkurrenshänseende</vt:lpstr>
      <vt:lpstr>Skada i konkurrenshänseende - ritningar</vt:lpstr>
      <vt:lpstr>Skada i konkurrenshänseende - sammanställningar</vt:lpstr>
      <vt:lpstr>Skada i konkurrenshänseende - sammanställningar</vt:lpstr>
      <vt:lpstr>Skada i konkurrenshänseende - sammanställningar</vt:lpstr>
      <vt:lpstr>Skada i konkurrenshänseende</vt:lpstr>
      <vt:lpstr>Skada i konkurrenshänseende</vt:lpstr>
      <vt:lpstr>Bild 27</vt:lpstr>
      <vt:lpstr>Kunskap eller information?</vt:lpstr>
      <vt:lpstr>Kunskap eller information?</vt:lpstr>
      <vt:lpstr>Bild 30</vt:lpstr>
      <vt:lpstr>Bild 31</vt:lpstr>
      <vt:lpstr>Bild 32</vt:lpstr>
      <vt:lpstr>Anställds röjande av företagshemligheter till sig själv</vt:lpstr>
      <vt:lpstr>Anställds röjande av företagshemligheter till sig själv</vt:lpstr>
      <vt:lpstr>Anställds röjande av företagshemligheter till sig själv</vt:lpstr>
      <vt:lpstr>Anställds röjande av företagshemligheter till sig själv</vt:lpstr>
      <vt:lpstr>Principalansvar för anställda som angriper företagshemligheter</vt:lpstr>
      <vt:lpstr>Bild 38</vt:lpstr>
      <vt:lpstr>Bevisbördans placering</vt:lpstr>
      <vt:lpstr>Bevisbördans placering</vt:lpstr>
      <vt:lpstr>Bevisvärdering – indirekt  bevisning</vt:lpstr>
      <vt:lpstr>Bevisvärdering – indirekt bevisning</vt:lpstr>
      <vt:lpstr>Bevisvärdering – indirekt bevisning</vt:lpstr>
      <vt:lpstr>Bevisvärdering – indirekt bevisning</vt:lpstr>
      <vt:lpstr>Bevisvärdering – förklaringsbörda / falsk bevisbörda?</vt:lpstr>
      <vt:lpstr>Bild 46</vt:lpstr>
      <vt:lpstr>Förbudsformuleringar</vt:lpstr>
      <vt:lpstr>Förbudsformuleringar</vt:lpstr>
      <vt:lpstr>Bild 49</vt:lpstr>
      <vt:lpstr>Ekonomiskt skadestånd</vt:lpstr>
      <vt:lpstr>Ekonomiskt skadestånd – några möjliga beräkningsgrunder</vt:lpstr>
      <vt:lpstr>Allmänt skadestånd</vt:lpstr>
      <vt:lpstr>Allmänt skadestånd i praxis</vt:lpstr>
      <vt:lpstr>Allmänt skadestånd i praxis</vt:lpstr>
      <vt:lpstr>Bild 55</vt:lpstr>
      <vt:lpstr>AD 90/2010</vt:lpstr>
      <vt:lpstr>AD 40/2012</vt:lpstr>
      <vt:lpstr>Bild 58</vt:lpstr>
      <vt:lpstr>Taktiska och processuella egenheter i en FHL-process</vt:lpstr>
      <vt:lpstr>Taktiska och processuella egenheter i en FHL-process, forts.</vt:lpstr>
      <vt:lpstr>Bild 61</vt:lpstr>
      <vt:lpstr>Företagshemligheter - lagstiftningsnyheter</vt:lpstr>
      <vt:lpstr>Företagshemligheter - lagstiftningsnyheter</vt:lpstr>
      <vt:lpstr>Bild 64</vt:lpstr>
    </vt:vector>
  </TitlesOfParts>
  <Company>Advokatfirman Delphi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Lina Cottman</dc:creator>
  <cp:lastModifiedBy>UlfM</cp:lastModifiedBy>
  <cp:revision>44</cp:revision>
  <dcterms:created xsi:type="dcterms:W3CDTF">2012-07-13T09:14:40Z</dcterms:created>
  <dcterms:modified xsi:type="dcterms:W3CDTF">2014-04-09T11:07:54Z</dcterms:modified>
</cp:coreProperties>
</file>